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开场：今天讲一件事——AI 进入团队后，管理者的动作变了。不是学工具，是学判断：什么交给 AI、什么留给人、产出怎么验收、责任谁来担。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讲课程地图。强调：这不是技术课，是管理课。你不必会用 AI 工具，但要会管人机协作。整天你带走四样东西。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定调：这是一门管理课，不是工具课。安学员的心——不懂技术也能上。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开场提问。让学员先想 30 秒，再举手快速统计。目的是暴露「用了但没管」这个普遍现状。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开场不评判。把学员担忧原样写进三区，留到模块四、五逐条回应时用。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讲三阶段。请学员对号入座：你的团队现在在哪一阶段？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讲四种成本，请学员对照开场的焦虑清单。点出：这不是技术问题，是管理问题。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用一组行业普遍认知的数据制造紧迫感。注意：讲「普遍趋势」，不要编造具体调研机构名。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进入模块一。抛问题：AI 来了之后，你每天做的事，哪些变了？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逐条讲三重转变，每条配一个学员能对号入座的场景。强调：转变不是选择题，是正在发生的事实。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左右对比同一个动作。请学员挑一项自己常做的任务，说说「AI 之后」会多出哪一步。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讲案例。重点落在最后一句：责任必须落在人头上，AI 不是免责条款。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逐条破误区。请学员对照自己有没有这些想法。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让学员聚焦一条。这一条会串起整天，最后进 30 天计划。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进入模块二。全天第一个重点。抛问题：你团队里，哪些活你会放心交给 AI？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讲三类任务。强调：多数任务落在中间，最需要设计的是「协作」这一段。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逐问讲解。重点讲 A——责任不外包；和 N——能力不能被工具架空。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强化两个原则。请学员想想：团队里有没有「为了快，把该练的活也交出去了」？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示范打分。请学员照着表格给自己的任务打分。强调 A 列永远是「人」。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讲案例。点出：这不是 AI 错，是分工错。H 和 U 高的任务，永远留给人。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本模块核心产出。巡回辅导，重点看学员有没有把「责任在谁」问清楚。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小测。请学员举手表决，再看解析。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进入模块三。抛问题：你们团队的 AI 工具，是「嵌在流程里」还是「额外挂一个」？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 AIM 三步。强调顺序：辨任务在前，融流程在后。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讲三个交接点。举例：输入不给背景，AI 就瞎猜；输出没格式，人就要重排；没有复核点，错误直接流出去。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左右对比。请学员判断：自己团队的 AI 用法，更像哪一边？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讲落地节奏。强调：不要一上来全员铺开，先跑通一条线。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讲案例。呼应前面的「外挂 vs 嵌入」。点出：没有交接点的工具，注定被弃用。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巡回辅导，重点看复核点有没有设。没有复核点的流程，等于没有安全带。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带学员读检查清单。可打印为 handout。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 A 收尾。午休前的中场停顿，为模块四的验收主题做铺垫。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进入模块四。全天第二个重点。抛问题：员工交来一份 AI 生成的东西，你敢直接签字吗？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用提问制造悬念。让学员先思考，再进入 CLEAR。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 CLEAR。重点讲 E——幻觉，和 R——签字即担责。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讲三种陷阱，各配一个真实感的例子。请学员回想有没有遇到过。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示范用验收表逐项过一遍。强调任何一项存疑都不能签字。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讲案例。点出：三种陷阱常常同时出现，逐项核实是唯一稳妥的做法。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全天最重要的演练。巡回观察，提醒验收方别只看结果，要看「怎么来的」。换角让每个人都体验担责的位置。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带读两栏。强调：验收的每个动作，都是为「敢签字」做准备。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小测。请学员举手表决，再看解析。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进入模块五。抛问题：怎么让整个团队——不只是你——都把 AI 用对、用稳？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 TRUST 四锚。强调第五个 T——机制立住后的信任，是放手的前提。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讲三类团队风险。请学员对照自己团队，哪一类最突出？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逐条破误区。强调：清晰是信任的基础。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讲案例。点出：安全红线的价值在事前，不在事后。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巡回辅导，提醒学员把「口号」改成「动作」。公约能不能落地，就看写得够不够具体。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示范公约。提醒学员：公约要能挂在墙上、能对照检查。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进入模块六。抛问题：如果明天回到岗位，你第一件事做什么？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讲落地三问。强调：动作要小到「这周就能做」，不然永远停在纸上。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 30 天节奏。提醒：不求全，只求跑通一条能复制的线。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整合四个模型。请学员复述这条线，确认理解。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全天收束产出。让学员当众说出自己的第一步，形成承诺。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讲四条自查标准。让学员当场对照自己的计划改一改。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全天模型串联。逐张确认学员记住四个判断。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带读五句金句。可作为课后打卡。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收尾。请每人写一句行动承诺贴墙。留联系方式，说明课后答疑。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 flipH="1">
            <a:off x="8915400" y="2011680"/>
            <a:ext cx="1051560" cy="822960"/>
          </a:xfrm>
          <a:prstGeom prst="line">
            <a:avLst/>
          </a:prstGeom>
          <a:ln w="17780">
            <a:solidFill>
              <a:srgbClr val="8DC6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966960" y="2011680"/>
            <a:ext cx="960120" cy="685800"/>
          </a:xfrm>
          <a:prstGeom prst="line">
            <a:avLst/>
          </a:prstGeom>
          <a:ln w="17780">
            <a:solidFill>
              <a:srgbClr val="8DC6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 flipV="1">
            <a:off x="9281160" y="1143000"/>
            <a:ext cx="685800" cy="868680"/>
          </a:xfrm>
          <a:prstGeom prst="line">
            <a:avLst/>
          </a:prstGeom>
          <a:ln w="17780">
            <a:solidFill>
              <a:srgbClr val="8DC6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9966960" y="1097280"/>
            <a:ext cx="822960" cy="914400"/>
          </a:xfrm>
          <a:prstGeom prst="line">
            <a:avLst/>
          </a:prstGeom>
          <a:ln w="17780">
            <a:solidFill>
              <a:srgbClr val="8DC6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9692640" y="1737360"/>
            <a:ext cx="548640" cy="548640"/>
          </a:xfrm>
          <a:prstGeom prst="ellipse">
            <a:avLst/>
          </a:prstGeom>
          <a:solidFill>
            <a:srgbClr val="8DC643"/>
          </a:solidFill>
          <a:ln w="20320">
            <a:solidFill>
              <a:srgbClr val="8DC6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50808" y="2670048"/>
            <a:ext cx="329184" cy="329184"/>
          </a:xfrm>
          <a:prstGeom prst="ellipse">
            <a:avLst/>
          </a:prstGeom>
          <a:solidFill>
            <a:srgbClr val="013147"/>
          </a:solidFill>
          <a:ln w="20320">
            <a:solidFill>
              <a:srgbClr val="8DC6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762488" y="2532888"/>
            <a:ext cx="329184" cy="329184"/>
          </a:xfrm>
          <a:prstGeom prst="ellipse">
            <a:avLst/>
          </a:prstGeom>
          <a:solidFill>
            <a:srgbClr val="013147"/>
          </a:solidFill>
          <a:ln w="20320">
            <a:solidFill>
              <a:srgbClr val="8DC6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134856" y="996696"/>
            <a:ext cx="292608" cy="292608"/>
          </a:xfrm>
          <a:prstGeom prst="ellipse">
            <a:avLst/>
          </a:prstGeom>
          <a:solidFill>
            <a:srgbClr val="013147"/>
          </a:solidFill>
          <a:ln w="20320">
            <a:solidFill>
              <a:srgbClr val="8DC6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643616" y="950976"/>
            <a:ext cx="292608" cy="292608"/>
          </a:xfrm>
          <a:prstGeom prst="ellipse">
            <a:avLst/>
          </a:prstGeom>
          <a:solidFill>
            <a:srgbClr val="013147"/>
          </a:solidFill>
          <a:ln w="20320">
            <a:solidFill>
              <a:srgbClr val="8DC6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2057400"/>
            <a:ext cx="8686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MANAGING IN THE AI ERA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514600"/>
            <a:ext cx="8778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000" b="1">
                <a:solidFill>
                  <a:srgbClr val="FFFFFF"/>
                </a:solidFill>
                <a:latin typeface="Microsoft YaHei"/>
                <a:ea typeface="Microsoft YaHei"/>
              </a:rPr>
              <a:t>AI 时代的管理者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1248" y="3767328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4160520"/>
            <a:ext cx="8686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800" b="0">
                <a:solidFill>
                  <a:srgbClr val="CFDDD8"/>
                </a:solidFill>
                <a:latin typeface="Microsoft YaHei"/>
                <a:ea typeface="Microsoft YaHei"/>
              </a:rPr>
              <a:t>从「用工具」到「管人机协作」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37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92024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92024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24128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7844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11680" y="263347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148840" y="263347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管理变了什么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三重转变，看清变化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24128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7844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011680" y="3346704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148840" y="3346704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人机分工⭐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什么交给 AI，什么留给人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24128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37844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011680" y="4059936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48840" y="4059936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融进流程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从工具到工作方式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24128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37844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011680" y="4773168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148840" y="4773168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验收 AI 产出⭐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敢签字，才敢用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24128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37844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011680" y="548640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148840" y="548640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带团队用 AI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60720" y="548640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897880" y="548640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建公约 · 防风险 · 护能力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24128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37844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011680" y="619963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148840" y="619963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30 天落地计划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60720" y="619963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897880" y="619963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把判断变成动作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24128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37844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一天六模块，每模块至少一次学员产出。节奏：讲授只做框架与判断，把练习和对话留给学员——每 20 分钟让学员动一次。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37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37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今天不教你用工具，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今天教你做判断。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工具迭代得太快，学会一个明天可能就换了；但「什么交给机器、什么留给人」这四个判断，十年后依然成立。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37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先别急着回答「是」或「不是」——想想：谁在用、用在哪些事、你知道吗？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37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37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破冰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 AI 焦虑清单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每人独立 5 分钟：写下「我最担心团队用 AI 的一件事」。同桌两人互讲 3 分钟，最后贴到白板三个区：质量风险 / 责任风险 / 能力风险。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min（独写 5 + 互讲 3 + 归类 5 + 归纳 2）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白板「AI 焦虑三区」各 4-6 条真实担忧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不评判——学员说出「怕被取代」这类担忧时要接住，这是全场最大的信任建立点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白板收集的担忧是模块四、五的活素材，务必保留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应急：破冰压缩为举手快问，白板只收每区 3 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37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进入团队的三个阶段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3480816" cy="56692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观望期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「再看看吧」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影子使用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5B6B7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40352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2" y="2331720"/>
            <a:ext cx="3480816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0352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试探期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零散工具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各用各的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2064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2064" y="2331720"/>
            <a:ext cx="348081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2064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成型期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8368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流程嵌入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责任清晰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大部分团队卡在「试探期」——工具在用，但没有分工、没有标准、没有人担责。本课目标：把团队从试探期推到成型期。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37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37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隐性成本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用不好，四种涨价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工具没用好，不是「省了事」，是把成本转嫁给别处：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质量成本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「看起来对」的内容流出去，返工在后面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责任成本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出了错没人认领——「那是 AI 写的」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能力成本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省了力，废了功——团队判断力悄悄退化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信任成本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客户/领导发现是 AI 硬凑的，专业形象受损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一句话：AI 能放大效率，也能放大错误。放大器越大，方向越重要。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37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77240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OPENING · 一组事实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AI 已经在你团队里了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606040"/>
            <a:ext cx="3474720" cy="2286000"/>
          </a:xfrm>
          <a:prstGeom prst="roundRect">
            <a:avLst>
              <a:gd name="adj" fmla="val 8000"/>
            </a:avLst>
          </a:prstGeom>
          <a:solidFill>
            <a:srgbClr val="0546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606040"/>
            <a:ext cx="3474720" cy="118872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834640"/>
            <a:ext cx="310896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400" b="1">
                <a:solidFill>
                  <a:srgbClr val="8DC643"/>
                </a:solidFill>
                <a:latin typeface="Microsoft YaHei"/>
                <a:ea typeface="Microsoft YaHei"/>
              </a:rPr>
              <a:t>70%+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931920"/>
            <a:ext cx="3017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>
                <a:solidFill>
                  <a:srgbClr val="CFDDD8"/>
                </a:solidFill>
                <a:latin typeface="Microsoft YaHei"/>
                <a:ea typeface="Microsoft YaHei"/>
              </a:rPr>
              <a:t>知识工作者已在工作中使用 AI 工具（多为自己悄悄用）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2606040"/>
            <a:ext cx="3474720" cy="2286000"/>
          </a:xfrm>
          <a:prstGeom prst="roundRect">
            <a:avLst>
              <a:gd name="adj" fmla="val 8000"/>
            </a:avLst>
          </a:prstGeom>
          <a:solidFill>
            <a:srgbClr val="0546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2606040"/>
            <a:ext cx="3474720" cy="118872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2834640"/>
            <a:ext cx="310896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400" b="1">
                <a:solidFill>
                  <a:srgbClr val="8DC643"/>
                </a:solidFill>
                <a:latin typeface="Microsoft YaHei"/>
                <a:ea typeface="Microsoft YaHei"/>
              </a:rPr>
              <a:t>不到 30%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931920"/>
            <a:ext cx="3017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>
                <a:solidFill>
                  <a:srgbClr val="CFDDD8"/>
                </a:solidFill>
                <a:latin typeface="Microsoft YaHei"/>
                <a:ea typeface="Microsoft YaHei"/>
              </a:rPr>
              <a:t>团队有明确的 AI 使用规则或边界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2606040"/>
            <a:ext cx="3474720" cy="2286000"/>
          </a:xfrm>
          <a:prstGeom prst="roundRect">
            <a:avLst>
              <a:gd name="adj" fmla="val 8000"/>
            </a:avLst>
          </a:prstGeom>
          <a:solidFill>
            <a:srgbClr val="0546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8160" y="2606040"/>
            <a:ext cx="3474720" cy="118872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0" y="2834640"/>
            <a:ext cx="310896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400" b="1">
                <a:solidFill>
                  <a:srgbClr val="8DC643"/>
                </a:solidFill>
                <a:latin typeface="Microsoft YaHei"/>
                <a:ea typeface="Microsoft YaHei"/>
              </a:rPr>
              <a:t>近半数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3931920"/>
            <a:ext cx="3017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>
                <a:solidFill>
                  <a:srgbClr val="CFDDD8"/>
                </a:solidFill>
                <a:latin typeface="Microsoft YaHei"/>
                <a:ea typeface="Microsoft YaHei"/>
              </a:rPr>
              <a:t>管理者说不清团队哪些产出用了 AI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6636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结论：不是「要不要用」的问题，是「怎么管」的问题。装不知道，风险不会消失，只会更晚暴露。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37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37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模块一 · 45 min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AI 时代，管理变了什么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看清三个结构性变化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不是工具变了，是「管理」这个动作的构成变了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173736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模块一目标：理解 AI 对管理动作的三个结构性影响。不涉及任何工具操作。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09 / 37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37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三重转变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管理者的三个动作，变了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35052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66544"/>
            <a:ext cx="3322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14600"/>
            <a:ext cx="33223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分配任务 → 分配智能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980944"/>
            <a:ext cx="32491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013147"/>
                </a:solidFill>
                <a:latin typeface="Microsoft YaHei"/>
                <a:ea typeface="Microsoft YaHei"/>
              </a:rPr>
              <a:t>从「谁来做」到「谁做哪一段」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3493008"/>
            <a:ext cx="321259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以前想清楚人怎么配；现在还要想清楚：哪一段交给机器、哪一段留给人。任务要被「切」，而不是整块派下去。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81272" y="3383280"/>
            <a:ext cx="219456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328160" y="201168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2011680"/>
            <a:ext cx="3505200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2066544"/>
            <a:ext cx="3322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9600" y="2514600"/>
            <a:ext cx="33223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验收结果 → 验收过程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6176" y="2980944"/>
            <a:ext cx="32491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2A9D8F"/>
                </a:solidFill>
                <a:latin typeface="Microsoft YaHei"/>
                <a:ea typeface="Microsoft YaHei"/>
              </a:rPr>
              <a:t>从「对不对」到「怎么来的」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4464" y="3493008"/>
            <a:ext cx="321259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AI 产出「看起来都对」，但可能前提错、证据假。验收要看生成逻辑，不能只看结果像不像。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860792" y="3383280"/>
            <a:ext cx="219456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107680" y="201168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2011680"/>
            <a:ext cx="3505200" cy="868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2066544"/>
            <a:ext cx="3322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99120" y="2514600"/>
            <a:ext cx="33223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培养能力 → 培养判断力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35696" y="2980944"/>
            <a:ext cx="32491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F89C34"/>
                </a:solidFill>
                <a:latin typeface="Microsoft YaHei"/>
                <a:ea typeface="Microsoft YaHei"/>
              </a:rPr>
              <a:t>从「怎么做」到「怎么判断」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3984" y="3493008"/>
            <a:ext cx="321259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答案唾手可得时，判断力成了稀缺品。培养重点从技能转向判断：什么可信、什么该问、什么该拦。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498348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三个转变，对应后面三个模块：分工（模块二）、流程（模块三）、验收（模块四）。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37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37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同一次「派活」，前后不一样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M1 · 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过去　AI 之前 · 管理者动作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想清楚谁做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交代要求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中途跟进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验收结果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现在　AI 之后 · 管理者动作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想清楚谁做 + 哪段给机器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交代要求 + 交代 AI 用法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跟进输入质量与交接点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验收结果 + 验收来路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37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37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一次「顺手用 AI」的代价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46304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65376"/>
            <a:ext cx="104241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背景：某团队给客户做行业分析报告，成员用 AI 快速生成了行业数据段落，未核实直接交稿。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788920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报告里的市场规模数字，AI 把两个不同口径的数据混在一起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83864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83864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客户在会上当场引用，被自己的客户指出口径错误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178808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178808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团队复盘时，谁都说「那是 AI 查的」，没人认领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873752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873752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结果：丢了一个续约机会，但更贵的是信任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614416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5614416"/>
            <a:ext cx="146304" cy="868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96712"/>
            <a:ext cx="10424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E6EEEC"/>
                </a:solidFill>
                <a:latin typeface="Microsoft YaHei"/>
                <a:ea typeface="Microsoft YaHei"/>
              </a:rPr>
              <a:t>启示　AI 放大的是产出速度，也放大了未经核实的错误。管理者要管的不是「用没用 AI」，而是「谁为 AI 的产出负责」。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37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37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澄清误区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四个常见误解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901952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「AI 会取代管理者」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5352" y="1828800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45352" y="1828800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9672" y="1901952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AI 取代的是「执行动作」，不是「判断与担责」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44368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944368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3017520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「不懂技术就用不好 AI」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2944368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2944368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9672" y="3017520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管理者要懂的是「分工与验收」，不是算法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059936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133088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「AI 产出快就代表高效」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45352" y="4059936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45352" y="4059936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9672" y="4133088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快是效率；对，才是有效。没核实的速度是负债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75504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5175504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248656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「让下属自己摸索就行」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45352" y="5175504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45352" y="5175504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19672" y="5248656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没有边界与标准，摸索会变成失控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336792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四个误解的共同点：把 AI 当成「工具问题」，忘了它首先是「管理问题」。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37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37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练习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 AI 焦虑清单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回看开场贴的三区清单，圈出你最想先解决的那一条：写在纸上——「我要先解决 ______，因为它带来的是 ______ 风险。」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min（圈选 5 + 配对交流 6 + 收束 4）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每人一句话「先解决什么」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让学员聚焦——焦虑是起点，不是终点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圈出的这一条，会成为模块六 30 天计划的入口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应急：改为全体举手表决，选出全场最集中的三条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37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三个转变，一句话记住：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分配任务 → 分配「任务 + 智能」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验收结果 → 验收「结果 + 过程」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培养能力 → 培养「判断力」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下一块砖：既然任务要重新分，先分清楚——什么给人，什么给机器。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37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AI 不会让你失业，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但会重新定义你的岗位。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岗位不会消失，但「做什么」会变。看清变化的人，才有资格驾驭变化。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37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模块二 · 75 min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人机分工：什么交给 AI，什么留给人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用五问，把任务分清楚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分不清边界，就会要么全交出去，要么一点不敢用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173736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本模块是全天重点之一。目标：掌握 HUMAN 五问，产出 AI 任务分配图。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17 / 37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37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三类任务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任务分三类，各有归属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3480816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纯人做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现场判断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人际接触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独有知识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40352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2" y="2331720"/>
            <a:ext cx="348081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0352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人机协作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AI 打草稿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人做判断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人做收口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2064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2064" y="2331720"/>
            <a:ext cx="3480816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2064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纯 AI 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8368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机械重复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格式转换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信息检索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关键原则：责任不外包。AI 可以干活，不能担责——三类任务里，责任永远落在人头上。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37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37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HUMAN 人机分工五问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76809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868680" cy="768096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783080"/>
            <a:ext cx="868680" cy="7680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2768" y="1837944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Hands-on?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1837944"/>
            <a:ext cx="1280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要亲手吗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1837944"/>
            <a:ext cx="53035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需要人到现场吗？现场判断、面对面沟通、临场应变——机器替代不了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24328"/>
            <a:ext cx="11064240" cy="76809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624328"/>
            <a:ext cx="868680" cy="76809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624328"/>
            <a:ext cx="868680" cy="7680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2768" y="2679192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Unique?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2679192"/>
            <a:ext cx="1280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我们独有吗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2679192"/>
            <a:ext cx="53035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靠的是我们独有的信息或打法吗？涉及秘密、差异化的，不该外流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65576"/>
            <a:ext cx="11064240" cy="76809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465576"/>
            <a:ext cx="868680" cy="768096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3465576"/>
            <a:ext cx="868680" cy="7680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3520440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Machine-doable?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0" y="3520440"/>
            <a:ext cx="1280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3A6EA8"/>
                </a:solidFill>
                <a:latin typeface="Microsoft YaHei"/>
                <a:ea typeface="Microsoft YaHei"/>
              </a:rPr>
              <a:t>机器行吗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72200" y="3520440"/>
            <a:ext cx="53035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机器能做到什么程度？生成、分析、检索——能做到七成的值得交出去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06824"/>
            <a:ext cx="11064240" cy="76809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4306824"/>
            <a:ext cx="868680" cy="768096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4306824"/>
            <a:ext cx="868680" cy="7680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72768" y="4361688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Accountability?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54880" y="4361688"/>
            <a:ext cx="1280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89C34"/>
                </a:solidFill>
                <a:latin typeface="Microsoft YaHei"/>
                <a:ea typeface="Microsoft YaHei"/>
              </a:rPr>
              <a:t>谁担责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2200" y="4361688"/>
            <a:ext cx="53035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出了问题谁负责？责任必须落在具体的人头上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148072"/>
            <a:ext cx="11064240" cy="76809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5148072"/>
            <a:ext cx="868680" cy="768096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5148072"/>
            <a:ext cx="868680" cy="7680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72768" y="5202936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Nurture?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54880" y="5202936"/>
            <a:ext cx="1280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E0A82E"/>
                </a:solidFill>
                <a:latin typeface="Microsoft YaHei"/>
                <a:ea typeface="Microsoft YaHei"/>
              </a:rPr>
              <a:t>能培养人吗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72200" y="5202936"/>
            <a:ext cx="53035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做了能长本事吗？成长性任务留给人，哪怕机器更快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044184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五问过一遍，任务自然分到三类。最容易被忽略的是 A 和 N。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37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37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关键原则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责任不外包，能力不架空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五问里，两个最容易被忽略的：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责任在人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可以帮你写、帮你算、帮你查——但签字的是你。谁签字，谁担责，谁就必须最后把关。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能力不架空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有些活让人做是「慢」，但那是成长的必要成本。省了这道工序，省掉的是团队未来的判断力。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一句话：能用 ≠ 该用。分不清这两点，AI 带来的不是效率，是风险。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37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判断表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五问打分：分数说话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246888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74520"/>
            <a:ext cx="21945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任务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8745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154680" y="18745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H 亲手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745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26280" y="18745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U 独有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60720" y="18745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97880" y="18745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M 机器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0" y="18745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69480" y="18745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A 担责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03920" y="1874520"/>
            <a:ext cx="310896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41080" y="1874520"/>
            <a:ext cx="28346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归类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514600"/>
            <a:ext cx="246888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2514600"/>
            <a:ext cx="21945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客户现场沟通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17520" y="251460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154680" y="251460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51460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26280" y="251460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760720" y="251460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897880" y="251460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32320" y="251460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69480" y="251460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03920" y="2514600"/>
            <a:ext cx="31089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41080" y="2514600"/>
            <a:ext cx="28346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纯人做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3154680"/>
            <a:ext cx="246888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3154680"/>
            <a:ext cx="21945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周报数据整理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017520" y="315468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154680" y="315468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89120" y="315468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26280" y="315468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760720" y="315468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897880" y="315468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132320" y="315468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269480" y="315468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03920" y="3154680"/>
            <a:ext cx="310896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154680"/>
            <a:ext cx="28346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纯 AI 做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3794760"/>
            <a:ext cx="246888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3794760"/>
            <a:ext cx="21945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方案初稿撰写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017520" y="379476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54680" y="379476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389120" y="379476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26280" y="379476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中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760720" y="379476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897880" y="379476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132320" y="379476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269480" y="379476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503920" y="3794760"/>
            <a:ext cx="31089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641080" y="3794760"/>
            <a:ext cx="28346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人机协作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4434840"/>
            <a:ext cx="246888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4434840"/>
            <a:ext cx="21945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团队培养带教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017520" y="443484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154680" y="443484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389120" y="443484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526280" y="443484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中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760720" y="443484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897880" y="443484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132320" y="443484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269480" y="443484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503920" y="4434840"/>
            <a:ext cx="310896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641080" y="4434840"/>
            <a:ext cx="28346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纯人做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48640" y="5074920"/>
            <a:ext cx="246888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85800" y="5074920"/>
            <a:ext cx="21945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竞品信息检索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017520" y="50749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154680" y="50749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389120" y="50749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4526280" y="50749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5760720" y="50749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5897880" y="50749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7132320" y="5074920"/>
            <a:ext cx="137160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269480" y="5074920"/>
            <a:ext cx="10972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503920" y="5074920"/>
            <a:ext cx="31089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641080" y="5074920"/>
            <a:ext cx="28346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纯 AI 做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8640" y="58247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「A 担责」一列永远填「人」——这是不可让渡的一列。其余四问决定任务怎么分，这一问决定谁收口。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37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37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一个「全交出去」的教训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65376"/>
            <a:ext cx="104241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背景：某主管把「客户需求分析」整块交给 AI，自己只看结论。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788920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AI 基于有限信息，把客户的核心痛点判断错了方向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83864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83864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主管没做现场确认，直接按错误方向排了项目计划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178808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178808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两周后客户提出质疑，返工成本巨大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873752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873752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复盘发现：AI 做的部分没错，错在「没人做现场判断」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614416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5614416"/>
            <a:ext cx="146304" cy="868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96712"/>
            <a:ext cx="10424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E6EEEC"/>
                </a:solidFill>
                <a:latin typeface="Microsoft YaHei"/>
                <a:ea typeface="Microsoft YaHei"/>
              </a:rPr>
              <a:t>启示　需求分析里，最该留给人的是「现场洞察」——它属于 H（Hands-on），不该交出去。分清楚，是专业，不是保守。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37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37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练习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任务分类工作坊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每人带 8 项真实任务（写在卡片上）→ 用 HUMAN 五问逐一过 → 归入「纯人做 / 人机协作 / 纯 AI 做」→ 画成一张 AI 任务分配图。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min（分类 15 + 画图 10 + 互评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★ 核心产出①「AI 任务分配图」（每人一张）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任务要真实——用「上个月你真做过的事」，不要举例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鼓励争论：同一项任务不同人判断不同，争论就是学习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应急：任务数从 8 减到 5，聚焦争议最大的几项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37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判断练习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模块二 · 小测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以下哪一项任务，最应该「留给人做」？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整理会议纪要的格式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检索行业公开报告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安抚一位情绪激动的客户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把数据表转成图表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「安抚情绪激动的客户」高度依赖现场人际判断（H 高）且能培养人（N 高），机器替代不了。其余三项都属于可交付给 AI 的重复性/检索性工作。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37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37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齐读：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任务分三类——纯人做 / 人机协作 / 纯 AI 做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HUMAN 五问——亲手 · 独有 · 机器 · 担责 · 培养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责任不外包，能力不架空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下一块砖：分清楚了谁干什么，下一步是让它们真的合作起来。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37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能自动化，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不等于应该自动化。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这是一天里最容易被跳过的一句判断。分清楚什么留给人，是管理者的核心职责。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37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模块三 · 60 min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让 AI 融进流程：从工具到工作方式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三步，把零散用法变成流程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额外开个工具 = 失败率最高的引入方式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173736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模块三目标：把零散的 AI 使用变成可复制的流程，掌握 AIM 管理三步。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27 / 37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37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AIM 三步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辨任务 → 融流程 → 管人机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35052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66544"/>
            <a:ext cx="3322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14600"/>
            <a:ext cx="33223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Assess 辨任务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980944"/>
            <a:ext cx="32491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013147"/>
                </a:solidFill>
                <a:latin typeface="Microsoft YaHei"/>
                <a:ea typeface="Microsoft YaHei"/>
              </a:rPr>
              <a:t>先筛，再动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3493008"/>
            <a:ext cx="321259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用 HUMAN 五问筛出可 AI 化的环节。不要一上来就全员上工具——先找出「值得交出去」的那几个点。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81272" y="3383280"/>
            <a:ext cx="219456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328160" y="201168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2011680"/>
            <a:ext cx="3505200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2066544"/>
            <a:ext cx="3322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9600" y="2514600"/>
            <a:ext cx="33223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Integrate 融流程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6176" y="2980944"/>
            <a:ext cx="32491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2A9D8F"/>
                </a:solidFill>
                <a:latin typeface="Microsoft YaHei"/>
                <a:ea typeface="Microsoft YaHei"/>
              </a:rPr>
              <a:t>嵌进去，别外挂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4464" y="3493008"/>
            <a:ext cx="321259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把 AI 嵌进现有工作流，而不是额外加一步。外挂的工具没人用；嵌进流程的能力才留得下。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860792" y="3383280"/>
            <a:ext cx="219456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107680" y="201168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2011680"/>
            <a:ext cx="3505200" cy="868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2066544"/>
            <a:ext cx="3322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99120" y="2514600"/>
            <a:ext cx="332232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Manage 管人机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35696" y="2980944"/>
            <a:ext cx="324916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F89C34"/>
                </a:solidFill>
                <a:latin typeface="Microsoft YaHei"/>
                <a:ea typeface="Microsoft YaHei"/>
              </a:rPr>
              <a:t>定义交接点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3984" y="3493008"/>
            <a:ext cx="321259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定义人给什么输入、AI 出什么、人怎么接。三个交接点清楚了，协作才跑得稳。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498348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顺序很重要：先辨任务，再融流程。跳过第一步直接上工具，是绝大多数 AI 引入失败的原因。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37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37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三个交接点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人机协作，卡在这三点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011680" y="1874520"/>
            <a:ext cx="813816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11680" y="1874520"/>
            <a:ext cx="1554480" cy="84124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57400" y="1874520"/>
            <a:ext cx="14630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输入规范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4760" y="1947672"/>
            <a:ext cx="6172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人给 AI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什么信息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80760" y="2734056"/>
            <a:ext cx="0" cy="192024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011680" y="2944368"/>
            <a:ext cx="813816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11680" y="2944368"/>
            <a:ext cx="1554480" cy="84124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57400" y="2944368"/>
            <a:ext cx="14630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输出标准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94760" y="3017520"/>
            <a:ext cx="6172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AI 要交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什么格式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80760" y="3803904"/>
            <a:ext cx="0" cy="192024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011680" y="4014216"/>
            <a:ext cx="813816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011680" y="4014216"/>
            <a:ext cx="1554480" cy="84124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057400" y="4014216"/>
            <a:ext cx="14630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复核点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94760" y="4087368"/>
            <a:ext cx="6172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人何时</a:t>
            </a:r>
          </a:p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介入检查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0936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三个交接点定义清楚，协作就顺；任何一点模糊，错误都会在最后爆出来。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37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37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「外挂」和「嵌入」的区别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M3 · 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×　外挂式（易失败）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额外开一个 AI 工具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想起来才用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各人用法不同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结果没法比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√　嵌入式（能留下）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嵌进现有工作流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流程自动触发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输入输出有标准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结果可复制可比较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37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37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落地节奏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一个环节，三步跑通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182368" y="184708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05200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203704"/>
            <a:ext cx="3505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步骤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926080"/>
            <a:ext cx="3249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第 1-2 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3337560"/>
            <a:ext cx="32125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选定一个环节</a:t>
            </a:r>
          </a:p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定义三个交接点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72128" y="3520440"/>
            <a:ext cx="237744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961888" y="184708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28160" y="214884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8160" y="2148840"/>
            <a:ext cx="3505200" cy="65836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28160" y="2203704"/>
            <a:ext cx="3505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步骤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6176" y="2926080"/>
            <a:ext cx="3249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第 3-5 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4464" y="3337560"/>
            <a:ext cx="32125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小范围试点</a:t>
            </a:r>
          </a:p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只在一人/一组用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851648" y="3520440"/>
            <a:ext cx="237744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741408" y="184708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107680" y="214884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07680" y="2148840"/>
            <a:ext cx="350520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07680" y="2203704"/>
            <a:ext cx="3505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步骤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35696" y="2926080"/>
            <a:ext cx="3249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第 6-10 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3984" y="3337560"/>
            <a:ext cx="32125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复盘数据与错误</a:t>
            </a:r>
          </a:p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决定是否扩散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12064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先跑通一个环节，再谈全面铺开。小步快跑，比一次大跃进安全得多。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37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37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外挂工具，三个月后没人用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46304" cy="868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65376"/>
            <a:ext cx="104241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背景：某团队采购了 AI 写作工具，要求「大家多用」。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788920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第一个月：新鲜，使用率不错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83864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83864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第二个月：大家发现「用了还是要自己重写」，开始少用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178808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178808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第三个月：工具躺在那里，几乎无人打开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873752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873752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原因：它没有嵌入任何流程，是「额外的一步」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614416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5614416"/>
            <a:ext cx="146304" cy="868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96712"/>
            <a:ext cx="10424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E6EEEC"/>
                </a:solidFill>
                <a:latin typeface="Microsoft YaHei"/>
                <a:ea typeface="Microsoft YaHei"/>
              </a:rPr>
              <a:t>启示　工具不会因为「被要求」而被使用，只会因为「嵌在流程里绕不开」而被使用。融进流程，才是真正的引入。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37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37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练习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流程 AI 化设计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选一个现有流程 → 画出「AI 嵌入后的新流程」→ 标出三个交接点（输入规范 / 输出标准 / 复核点）→ 同桌互审：复核点设对了吗？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min（选流程 5 + 设计 12 + 互审 8）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一张「AI 嵌入后的新流程图」+ 三个交接点标注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流程要小——一个能在一周内试点的环节，不要整条大流程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复核点最容易漏——提醒学员问「错误会在哪一步溜出去」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应急：只设计「三个交接点」，流程图简化为文字描述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37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检查清单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流程 AI 化，自查五项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03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0350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53949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✓　要做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51760"/>
            <a:ext cx="475488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选定环节「值得交出去」（过了 HUMAN 五问）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AI 是嵌进流程，不是额外加一步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输入有规范（人给什么）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输出有标准（要什么格式）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复核点明确（谁、何时、查什么）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03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035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45352" y="1828800"/>
            <a:ext cx="53949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✗　不要做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2651760"/>
            <a:ext cx="475488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环节太大，一次动整条流程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工具外挂，与流程脱节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输入随意，AI 靠猜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输出没格式，人重排一遍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没有复核点，错误直接流出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五项自查通过，才算「跑通一个环节」。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37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37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齐读：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AIM 三步——辨任务 · 融流程 · 管人机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嵌进去，别外挂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三个交接点——输入规范 · 输出标准 · 复核点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下一块砖：流程跑起来了，但东西交上来，你敢签字吗？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37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37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工具装上了不代表用上了，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用上了不代表管住了。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流程化，就是从「用上了」走到「管住了」。这一步跨过去，AI 才算真的进入团队。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37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休息一下——回来我们解决最难的一件事：AI 的产出，你敢签字吗？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37 / 37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37 / 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模块四 · 75 min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验收 AI 产出：敢于签字担责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五步验收，看清「怎么来的」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「看起来很对」是 AI 最危险的陷阱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173736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模块四目标：建立 AI 产出验收标准与担责意识，掌握 CLEAR 五步。含全天最重要演练。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31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01 / 31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就一定是对的方案吗？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02 / 31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02 / 31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CLEAR 五步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五步验收，一步都不能省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256032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Context 背景对吗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013147"/>
                </a:solidFill>
                <a:latin typeface="Microsoft YaHei"/>
                <a:ea typeface="Microsoft YaHei"/>
              </a:rPr>
              <a:t>贴合实情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输入信息是否贴合真实情境？AI 常拿通用假设当事实，背景一错，后面全错。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136392" y="3383280"/>
            <a:ext cx="219456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38328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83280" y="2011680"/>
            <a:ext cx="2560320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7472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Logic 逻辑通吗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1129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2A9D8F"/>
                </a:solidFill>
                <a:latin typeface="Microsoft YaHei"/>
                <a:ea typeface="Microsoft YaHei"/>
              </a:rPr>
              <a:t>链条完整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推理链有没有断裂、跳跃？AI 常把「相关」说成「因果」，自洽不代表前提正确。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71032" y="3383280"/>
            <a:ext cx="219456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21792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2011680"/>
            <a:ext cx="2560320" cy="868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Evidence 证据真吗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593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F89C34"/>
                </a:solidFill>
                <a:latin typeface="Microsoft YaHei"/>
                <a:ea typeface="Microsoft YaHei"/>
              </a:rPr>
              <a:t>可以核实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422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数据、引用、案例能不能核实？警惕「幻觉」——编造得像真的，是 AI 最典型的失手。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805672" y="3383280"/>
            <a:ext cx="219456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05256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52560" y="2011680"/>
            <a:ext cx="2560320" cy="8686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Apply 能用吗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8057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6FA32E"/>
                </a:solidFill>
                <a:latin typeface="Microsoft YaHei"/>
                <a:ea typeface="Microsoft YaHei"/>
              </a:rPr>
              <a:t>落到场景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9886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放到我们自己的场景里能否落地？通用答案不一定适用你的团队、你的客户。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98348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第五步 R——Responsibility 谁担责？签字的是人，不是工具。不能用「AI 说的」当挡箭牌。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31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31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高发陷阱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失手，最爱这三种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「看起来对」的三种典型翻车：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事实幻觉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数据、引文、人名编造得像真的。越是细节具体，越要核实。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自洽但前提错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逻辑挑不出毛病，但前提假设是错的——结果越顺，越危险。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通用但不适用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放之四海皆准的答案，恰恰放不进你的具体场景。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验收的价值不在于挑刺，而在于守住「我能为这个结果负责」这条底线。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31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验收表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 CLEAR 逐项打勾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73736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7452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验收项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1874520"/>
            <a:ext cx="329184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23160" y="1874520"/>
            <a:ext cx="30175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要问的问题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87452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15000" y="187452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常见失手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95360" y="187452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32520" y="187452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通过标准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514600"/>
            <a:ext cx="17373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51460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C 背景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86000" y="2514600"/>
            <a:ext cx="32918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23160" y="2514600"/>
            <a:ext cx="30175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输入信息贴合实情吗？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77840" y="251460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15000" y="251460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通用假设当事实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95360" y="251460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32520" y="251460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前提已核对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154680"/>
            <a:ext cx="173736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154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L 逻辑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86000" y="3154680"/>
            <a:ext cx="32918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23160" y="3154680"/>
            <a:ext cx="30175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推理链完整吗？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77840" y="315468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0" y="315468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相关当因果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315468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32520" y="315468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链条无断点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3794760"/>
            <a:ext cx="17373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379476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E 证据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3794760"/>
            <a:ext cx="32918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23160" y="3794760"/>
            <a:ext cx="30175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数据能核实吗？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77840" y="379476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715000" y="379476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编造数据/引用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595360" y="379476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32520" y="379476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来源可追溯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434840"/>
            <a:ext cx="173736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43484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A 应用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286000" y="4434840"/>
            <a:ext cx="32918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423160" y="4434840"/>
            <a:ext cx="30175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在我们场景能用吗？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77840" y="443484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715000" y="443484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通用不适用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443484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732520" y="443484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已适配场景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074920"/>
            <a:ext cx="17373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07492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R 责任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286000" y="5074920"/>
            <a:ext cx="32918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423160" y="5074920"/>
            <a:ext cx="30175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谁签字担责？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577840" y="507492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715000" y="507492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「那是 AI 写的」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595360" y="5074920"/>
            <a:ext cx="301752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732520" y="5074920"/>
            <a:ext cx="2743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责任人明确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58247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五项全过才签字。任何一项存疑，退回补充——这是管理者的底线动作。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31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31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一份「完美」报告的三处硬伤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46304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65376"/>
            <a:ext cx="104241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背景：某经理审阅 AI 生成的市场分析，报告结构清晰、表述流畅。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788920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背景：用了去年的市场假设，今年已变（C 失守）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83864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83864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逻辑：把两条相关性很强的数据说成因果关系（L 失守）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178808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178808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证据：引用的三个数据，两个查不到出处（E 失守）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873752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873752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结果：他逐项核实后退回，避免了向高层误报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614416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5614416"/>
            <a:ext cx="146304" cy="868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96712"/>
            <a:ext cx="10424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E6EEEC"/>
                </a:solidFill>
                <a:latin typeface="Microsoft YaHei"/>
                <a:ea typeface="Microsoft YaHei"/>
              </a:rPr>
              <a:t>启示　「看起来很对」恰恰是最危险的信号——它让你放松警惕。CLEAR 五步的价值，就是把「感觉对」变成「核对过」。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31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31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练习 4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产出验收演练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三人一组：① 产出方（「这是 AI 生成的，请审」）② 验收方（管理者）③ 观察员。验收方用 CLEAR 五步逐项质疑，观察员按五步打勾记录。10 分钟后换角。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40 min（准备 5 + 演练 10 + 换角演练 10 + 观察员反馈 10 + 收束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★ 核心产出②「一次 AI 产出验收」完整对话 + 观察员打勾表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产出方要「据理力争」——真实场景里 AI 产出总有说服力，验收方要顶得住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观察员只管记录，不参与辩论——保证演练的真实度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应急：改为两组对峙、其余人当观察团，时间压缩为 25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31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验收姿态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验收时，该做与不该做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03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0350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53949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✓　要做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51760"/>
            <a:ext cx="475488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逐项问，不跳步（C→L→E→A→R）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要求指出信息来源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把「不确定」当红灯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退回时说清「缺什么」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签字前问自己「我能负责吗」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03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035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45352" y="1828800"/>
            <a:ext cx="53949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✗　不要做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2651760"/>
            <a:ext cx="475488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只看结论像不像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「看起来没问题」就放行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怕麻烦，跳过核实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只说「再改改」不说哪里改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用「AI 写的」当免责理由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验收不是刁难，是担责的前置动作。你签的字，就是你的责任。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31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31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判断练习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模块四 · 小测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下属交来一份 AI 生成的方案，通篇逻辑流畅、论据充分。作为管理者，第一步应该做什么？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直接采纳，节省时间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核对关键数据与引用的出处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让下属重写一遍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照着改改措辞就能用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流畅不等于可靠。第一步永远是核实「怎么来的」——尤其 E（证据）。数据与引用一旦查不到出处，后面全部作废。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31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齐读：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CLEAR 五步——背景 · 逻辑 · 证据 · 应用 · 担责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「看起来很对」是陷阱，逐项核实是底线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签字的是人，不是工具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下一块砖：你会验收了，但团队怎么才能一起做到？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31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签字的是人，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不是工具。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这是验收的底线，也是当责的底线。工具可以犯错，人不能把责任推给工具。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31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模块五 · 60 min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带团队用 AI：建公约、防风险、护能力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四锚定住，机制才留得下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个人会用是本事，团队会用是机制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173736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模块五目标：把个人能力变成团队机制，掌握 TRUST 四锚，产出团队 AI 使用公约。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 / 31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31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TRUST 四锚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四个锚点，定住团队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256032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Transparency 透明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013147"/>
                </a:solidFill>
                <a:latin typeface="Microsoft YaHei"/>
                <a:ea typeface="Microsoft YaHei"/>
              </a:rPr>
              <a:t>用了要说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哪些环节用了 AI、怎么用的，要说清楚。透明是信任的前提——藏着用，出问题就是大问题。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136392" y="3383280"/>
            <a:ext cx="219456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38328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83280" y="2011680"/>
            <a:ext cx="2560320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7472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Rules 规则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1129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2A9D8F"/>
                </a:solidFill>
                <a:latin typeface="Microsoft YaHei"/>
                <a:ea typeface="Microsoft YaHei"/>
              </a:rPr>
              <a:t>红线清单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58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什么能做、什么不能做，写清楚。红线要具体（哪些数据不能给、哪些结论不能直接出），不写口号。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71032" y="3383280"/>
            <a:ext cx="219456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21792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2011680"/>
            <a:ext cx="2560320" cy="868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Upskilling 能力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593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F89C34"/>
                </a:solidFill>
                <a:latin typeface="Microsoft YaHei"/>
                <a:ea typeface="Microsoft YaHei"/>
              </a:rPr>
              <a:t>边用边学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422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在用的过程中提升人的能力，不让人被工具架空。定期复盘：这个环节，人的判断力练到了吗？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805672" y="3383280"/>
            <a:ext cx="219456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052560" y="2011680"/>
            <a:ext cx="256032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52560" y="2011680"/>
            <a:ext cx="2560320" cy="8686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0" y="2066544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0" y="2514600"/>
            <a:ext cx="2377440" cy="3291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</a:rPr>
              <a:t>Safety 安全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80576" y="2980944"/>
            <a:ext cx="2304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00" b="1">
                <a:solidFill>
                  <a:srgbClr val="6FA32E"/>
                </a:solidFill>
                <a:latin typeface="Microsoft YaHei"/>
                <a:ea typeface="Microsoft YaHei"/>
              </a:rPr>
              <a:t>数据有底线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98864" y="3493008"/>
            <a:ext cx="2267712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数据不外泄、隐私有底线。客户信息、商业机密、个人信息——哪些绝对不能进工具，先划清楚。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98348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第五个字母 T——Trust 信任：四锚立住，机制成立；机制成立后，放手让团队用。管得住的放手，才是真放手。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31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31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团队风险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进团队，三类风险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风险不只在工具里，更在机制缺失处：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质量风险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各人标准不一，产出参差。对策：统一输出标准。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责任风险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出事互相推——「那是 AI 写的」。对策：明确复核签字人。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F89C34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能力退化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省了力、废了功，判断力悄然退化。对策：保留成长性工序。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三类风险里，能力退化最隐蔽——它不响警报，却在悄悄削弱团队。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31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澄清误区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关于「管团队用 AI」的误解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901952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「管得死死的才安全」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5352" y="1828800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45352" y="1828800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9672" y="1901952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管住边界，放开空间——规则清晰反而能放手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44368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944368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3017520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「要求上报就等于透明」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2944368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2944368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9672" y="3017520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透明是主动说清「怎么用的」，不是走流程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059936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133088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「能力退化是个人问题」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45352" y="4059936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45352" y="4059936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9672" y="4133088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能力退化是机制问题——工序设计决定练不练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75504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5175504"/>
            <a:ext cx="128016" cy="10058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248656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✗ 「红线写宏观原则就行」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45352" y="5175504"/>
            <a:ext cx="5394960" cy="10058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45352" y="5175504"/>
            <a:ext cx="128016" cy="10058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19672" y="5248656"/>
            <a:ext cx="4937760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✓ 红线要写到动作：哪些数据、哪些结论、谁签字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336792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管团队用 AI 的核心：把「信任」建立在「清晰」之上，而不是建立在「运气」之上。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31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31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一次数据外泄的连锁反应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65376"/>
            <a:ext cx="104241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背景：某团队赶项目，成员把客户合同要点贴进公开 AI 工具做总结，图省事。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788920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客户敏感条款进入了外部工具的训练数据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83864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83864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团队没有「哪些数据不能进工具」的红线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178808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178808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管理层事后才知道——透明机制缺失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873752"/>
            <a:ext cx="11064240" cy="6217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873752"/>
            <a:ext cx="105156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结果：客户追责，合作暂停，团队信心受挫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614416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5614416"/>
            <a:ext cx="146304" cy="868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96712"/>
            <a:ext cx="10424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E6EEEC"/>
                </a:solidFill>
                <a:latin typeface="Microsoft YaHei"/>
                <a:ea typeface="Microsoft YaHei"/>
              </a:rPr>
              <a:t>启示　S（安全）不是技术问题，是管理问题。红线要在事前划清，不是事后追责。事先说清楚，比事后罚得狠更有效。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31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31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练习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团队 AI 公约共创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每人起草一份团队 AI 使用公约：5 条红线（绝对不能做）+ 3 个鼓励动作（希望大家做）→ 小组内合并成一份组公约 → 全组合议要点。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min（独写 8 + 组合并 12 + 合议 10）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★ 核心产出③「团队 AI 使用公约」（小组版）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红线和鼓励都要「可执行」——写动作，不写口号（「不得外传客户数据」优于「注意保密」）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鼓励动作要有抓手——写清楚谁、什么时候、做什么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应急：只写 3 条红线 + 2 个鼓励动作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31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公约示范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一份可执行的团队公约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03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0350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53949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✓　要做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51760"/>
            <a:ext cx="475488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用了 AI 要在交付时标注（哪个环节用了）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关键数据与引用必须核实来源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客户信息、合同条款不得输入外部工具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对外发出的内容，签字人须逐项过 CLEAR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新人上岗前完成一次 AI 使用规范说明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03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035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45352" y="1828800"/>
            <a:ext cx="53949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✗　不要做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5392" y="2651760"/>
            <a:ext cx="475488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把敏感数据直接贴进工具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「那是 AI 写的」当免责理由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不标注、不说明就交付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跳过核实，凭「看起来对」放行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4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默认「大家都懂」，不做任何说明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左边是可执行的承诺，右边是常见踩坑。对比着读，组公约就写得出来。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31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31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齐读：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TRUST 四锚——透明 · 规则 · 能力 · 安全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清晰是信任的基础，管得住的放手才是真放手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红线写动作，不写口号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下一块砖：机制有了，最后一步——把它变成接下来 30 天的动作。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31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你的团队不会照你说的做，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会照你允许的做。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红线画在哪，团队就停在哪。你允许模糊，团队就模糊；你划清边界，团队才有安全感。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31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模块六 · 45 min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整合与 30 天 AI 落地计划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把判断，变成动作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学完不带回一个动作，等于没学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173736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模块六目标：整合全天所学，落到个人 30 天行动，产出 30 天 AI 落地计划。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21 / 31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31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落地三问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三个问题，把计划钉住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348081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第一步做什么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本周内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最小可行动作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40352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2" y="2331720"/>
            <a:ext cx="3480816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0352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怎么知道有效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一个可观察的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效果信号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2064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2064" y="2331720"/>
            <a:ext cx="3480816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2064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卡住找谁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8368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支持资源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求助对象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落地三问的关键在「小」：一周内能做、能看见、能求助的动作，才叫计划；否则只是愿望。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31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31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30 天节奏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 10 天，步步推进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182368" y="184708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3505200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203704"/>
            <a:ext cx="3505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第 1-10 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2926080"/>
            <a:ext cx="3249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分工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3337560"/>
            <a:ext cx="32125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完成 AI 任务分配图</a:t>
            </a:r>
          </a:p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和团队对齐边界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72128" y="3520440"/>
            <a:ext cx="237744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961888" y="184708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328160" y="214884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8160" y="2148840"/>
            <a:ext cx="3505200" cy="65836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28160" y="2203704"/>
            <a:ext cx="3505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第 11-20 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6176" y="2926080"/>
            <a:ext cx="3249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4464" y="3337560"/>
            <a:ext cx="32125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选一个环节嵌入流程</a:t>
            </a:r>
          </a:p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跑通一个交接点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851648" y="3520440"/>
            <a:ext cx="237744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741408" y="184708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107680" y="2148840"/>
            <a:ext cx="350520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07680" y="2148840"/>
            <a:ext cx="350520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07680" y="2203704"/>
            <a:ext cx="3505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第 21-30 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35696" y="2926080"/>
            <a:ext cx="324916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固化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3984" y="3337560"/>
            <a:ext cx="32125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定下团队公约</a:t>
            </a:r>
          </a:p>
          <a:p>
            <a:pPr algn="l">
              <a:lnSpc>
                <a:spcPct val="12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形成可复制的做法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12064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每 10 天一个动作，30 天一个闭环。不求全面铺开，只求跑通一条线。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31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31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整合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把三个模型串成一条线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417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146304" cy="14173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1956816"/>
            <a:ext cx="482803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HUMAN 分工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450592"/>
            <a:ext cx="4828032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先分清楚什么给人、什么给机器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417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146304" cy="14173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29400" y="1956816"/>
            <a:ext cx="482803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AIM 流程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450592"/>
            <a:ext cx="4828032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再把 AI 嵌进流程，定义交接点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29000"/>
            <a:ext cx="5394960" cy="1417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429000"/>
            <a:ext cx="146304" cy="14173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2688" y="3557016"/>
            <a:ext cx="482803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CLEAR 验收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4050792"/>
            <a:ext cx="4828032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然后逐项验收，敢签字担责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429000"/>
            <a:ext cx="5394960" cy="14173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429000"/>
            <a:ext cx="146304" cy="14173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3557016"/>
            <a:ext cx="482803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TRUST 机制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4050792"/>
            <a:ext cx="4828032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最后用四锚把机制固定下来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一条线走完：分工 → 流程 → 验收 → 机制。这就是「管人机协作」的完整动作。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31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31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模块六 · 练习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30 天 AI 落地计划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填写 30 天落地计划表：三个 10 天阶段各写一个目标 + 每周一个具体动作 + 一个效果信号 + 一个求助对象。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min（填写 15 + 配对校准 10 + 承诺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★ 核心产出④「30 天 AI 落地计划」（每人一份）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先写「第一步」——本周就能做的最小动作，逼自己落地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配对校准：让对方问「这一步你下周真的会做吗？」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应急：只填第 1-10 天，其余留白课后补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31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计划检查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落地计划的四条自查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219456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74520"/>
            <a:ext cx="19202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检查项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874520"/>
            <a:ext cx="420624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874520"/>
            <a:ext cx="39319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合格标准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874520"/>
            <a:ext cx="4663440" cy="64008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86600" y="1874520"/>
            <a:ext cx="43891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常见问题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514600"/>
            <a:ext cx="21945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514600"/>
            <a:ext cx="19202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动作够小吗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514600"/>
            <a:ext cx="4206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514600"/>
            <a:ext cx="39319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本周内就能做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49440" y="2514600"/>
            <a:ext cx="46634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86600" y="2514600"/>
            <a:ext cx="43891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写成「提升团队 AI 能力」这种愿望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54680"/>
            <a:ext cx="219456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154680"/>
            <a:ext cx="19202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信号可观察吗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154680"/>
            <a:ext cx="42062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154680"/>
            <a:ext cx="39319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能看见/能数出来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3154680"/>
            <a:ext cx="46634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86600" y="3154680"/>
            <a:ext cx="43891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「感觉变好了」无法验证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94760"/>
            <a:ext cx="219456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3794760"/>
            <a:ext cx="19202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责任在人吗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3794760"/>
            <a:ext cx="4206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3794760"/>
            <a:ext cx="39319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写清谁做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49440" y="3794760"/>
            <a:ext cx="46634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86600" y="3794760"/>
            <a:ext cx="43891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「大家」= 没人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434840"/>
            <a:ext cx="219456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434840"/>
            <a:ext cx="19202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有求助对象吗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434840"/>
            <a:ext cx="42062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434840"/>
            <a:ext cx="39319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写清找谁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49440" y="4434840"/>
            <a:ext cx="46634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86600" y="4434840"/>
            <a:ext cx="43891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卡住自己扛，然后停下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18464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四条都合格，计划才算立住。回来后每 10 天自查一次。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31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31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齐读：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落地三问——第一步 · 效果信号 · 求助对象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30 天三阶段——分工 · 试点 · 固化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不求全面铺开，只求跑通一条线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下一块砖：把今天学的，变成明天做的。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31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31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工具会变，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判断力不会过时。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AI 会一代代更新，但「什么交给机器、什么留给人、怎么验收、谁来担责」这四个判断，是管理者永远的功课。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31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一天的四个判断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分工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HUMAN 五问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什么交给 AI，什么留给人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流程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AIM 三步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辨任务 → 融流程 → 管人机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验收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CLEAR 五步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敢签字，才敢用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机制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TRUST 四锚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透明 · 规则 · 能力 · 安全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四个判断，四个模型。带回岗位，从最小的那一步开始。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31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31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RECAP · 金句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一天的金句，带走五句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分工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能自动化 ≠ 应该自动化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流程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嵌进去，别外挂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验收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签字的是人，不是工具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57784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5577840"/>
            <a:ext cx="146304" cy="10515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557784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机制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0" y="557784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管得住的放手，才是真放手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676656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6766560"/>
            <a:ext cx="146304" cy="10515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676656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总纲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40480" y="676656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工具会变，判断力不会过时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80010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五句金句，是今天的骨。回去讲给团队听，就是一次复述式复习。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31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31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3657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>
                <a:solidFill>
                  <a:srgbClr val="FFFFFF"/>
                </a:solidFill>
                <a:latin typeface="Microsoft YaHei"/>
                <a:ea typeface="Microsoft YaHei"/>
              </a:rPr>
              <a:t>你今天带走的不该是笔记，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3657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8DC643"/>
                </a:solidFill>
                <a:latin typeface="Microsoft YaHei"/>
                <a:ea typeface="Microsoft YaHei"/>
              </a:rPr>
              <a:t>而是一个本周就能做的动作。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30 天后再回头看——你会知道，判断力是怎么练出来的。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31 / 31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时代的管理者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