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封面。两天完整版：管理者把 AI 当同事用起来——个人提效 + 团队提效两条主线。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课程地图。★ = 四个做透的价值场景：提效地图 / 绩效对话 / 团队提效。首尾闭环。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两条主线贯穿全课。个人提效是基础，团队萃取是差异化护城河。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学习目标。强调产出导向：两天课结束，手上要有实物。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开课约定。提前把预期立住：应用型、动手为主、真活练习。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M0。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M0。30 分钟，建立共识 + 收集真实痛点。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开场提问。制造共鸣：管理者最容易「什么都自己扛」。引出「把 AI 当同事」。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认知转变：从「查信息」到「交代任务」。这是全课的起点。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人机协作三模式（HBR）。为 M7 的分工三档埋下伏笔。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破冰活动。产出：学员真实痛点清单，供后续模块取材。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M0 收束，转场至 M1。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M1。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M1。60 分钟，含自评演练 20 分钟。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M1 开场。拆掉「会用工具=有素养」的误解。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WEF 四支柱。全课主线之一，M3-M5 落 L2/L3，M6-M8 落 L3/L4。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四层上升路径。强调管理者的重心在 L3/L4。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自评标尺。让学员现场对标自己在哪一级。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盲信 vs 盲拒。两头都要避。引到「复核」与「会用」。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HBR 三项技能，为后续模块做钩子。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案例：问法决定输出质量。为 M3 的 CRAFT 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自评演练。产出《AI 素养四层自评表》。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演练讲评。把「辨真假」提炼成可复用尺子。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M1 小结，转场至 M2。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M2。全课导航图：管理者一天干的活，哪些交给 AI 最值。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开场。把管理者的活归成四类，为地图铺垫。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4×5 提效地图。全课导航图：每一格 = 一个可用 AI 提效的场景。★标注绩效反馈对话。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五作用点讲透。同一个任务，AI 可以停在准备、也可以做到起草。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地图详解一：计划类 + 领导类逐格举例，帮学员对上自己的活。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地图详解二：评估类 + 知识管理类逐格举例。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★高亮格：绩效反馈对话。全课最高价值场景，M4 专治它。此处先点亮。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三个理由讲透为什么绩效反馈对话价值最高。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两条主线。个人是基础，团队是差异化。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演练：圈定最痛 3 格。后面 M3/M4/M6 做透的选题依据。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巡场要点。帮学员圈准真正值得学的场景。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M2 小结，转场至 M3。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M3。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M3。第一个做透场景：把定目标、拆任务、写方案交给 AI 做第一版。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开场。管理层计划类动作的痛点：拆解最费脑。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CRAFT 五要素。全课通用的提示词框架。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五场景速览。让学员看到 CRAFT 可迁移到各类管理活。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示例1 计划类。逐条对照 CRAFT 五要素。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示例2 组织类。演示「可分派的任务」怎么让 AI 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示例3 领导类，预告 M4 绩效反馈对话。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示例4 评估类。演示「让 AI 当挑刺的人」。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示例5 知识管理类。为 M6 团队萃取埋伏笔。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SIPOC 流程工具。帮学员在拆目标前先把边界界定清楚。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案例对比。差距不在 AI，在「话有没有说清」。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 40 分钟。产出：一条工作流 + 一版计划。这是本模块的核心价值。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巡场要点。逼出「工作流」这个产出。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Debrief 引导问句。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M3 小结。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卡点救场。转场至 M4。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M4（全课最高价值场景）。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M1 补充：管理者视角——AI 素养的终点是组织能力。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M2 补充：地图用法三步——定位、圈格、排序。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M2 补充：管理者专属高价值场景清单，突出管理者价值。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M3 补充：提示词四个常见错误，帮学员避开。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M4。全课价值制高点：AI 帮你把最难谈的那场话提前准备好。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开场。制造共鸣：管理者最怕的是「跟人有关的话」。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本模块定位：从「凭感觉」到「有准备」。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SBI 三段式。只说可观察的行为，不说「你怎么怎么的」——这是不伤人的分水岭。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SBI 对比。让学员亲眼看到「评价」与「事实」的差距。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CRAFT 沿用 M3，动作换成本模块的准备动作。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★AI 三个帮法。本模块核心：备素材 / 预演话术 / 换位预演。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完整提示词示范。可当模板直接复用，只换「背景」里的真实事实。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★ 红线提醒。呼应 M7：AI 可以准备，不能替你担责。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案例对比。乙不是会说话，他是「谈之前准备过了」。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案例解读。把「准备」拆成三个可学动作。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 45 分钟。本课最有记忆点的一段：真跑一轮对话预演。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四步准备法分步指引。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巡场要点。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Debrief 引导问句。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M4 小结。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卡点救场。转场至 M5。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M5。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M5。半做透：金字塔原理讲清，演练简化，完整深度在 M6。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M5 开场。汇报的难点不是数据，是结构。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金字塔原理四原则。M5 的核心框架。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金字塔结构示范。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三步。强调数据核对的责任。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汇报材料提示词示例。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 20 分钟（半做透，从简）。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Debrief。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M5 小结，转场至 M6。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M5 卡点。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M6。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M6。全课差异化护城河：从管理者自己高效，升级到整个团队高效。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开场。视角从「管理者自己」切到「整个团队」。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核心洞察四条对比。资产化的价值一目了然。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团队提效三问。本模块操作逻辑。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萃取四步。本模块核心方法。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萃取提示词示例。红线段呼应治理模块。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案例对比。省的不只是时间，是把个人经验变成团队能力。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案例收束。强调「能力留在团队」。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 50 分钟。产出团队萃取样板——本课最有组织价值的产出。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萃取样板结构示范。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巡场要点。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Debrief 引导问句。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M6 小结，转场至 M7。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M6 卡点。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M7。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M7。解决「敢不敢把活交出去」。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M7 开场。正面回应「不敢交」的顾虑。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HITL 核心框架。人的介入点，随风险升降。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分工三档。本模块核心工具。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输出验收三关。三关过了才敢发。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输出验收提问示例。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例外管理。引到 M8 治理。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 30 分钟。产出分工判定表 + 验收清单。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M7 小结，转场至 M8。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M7 卡点。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M8。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M8。把「个人会用的技巧」变成「团队都遵守的规范」。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M8 开场。从个人技巧到团队规范。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PDCA。强调规范是转起来的，不是定一次。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认识论边界。AI 可以帮你「想得更快」，不能替你「决定得对」。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公约演练。产出团队 AI 使用公约。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公约示范。给学员一个可参考的骨架。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M8 小结，转场至 M9。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M8 卡点。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过渡金句，引出 M9。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模块分隔 M9。把两天收获变成回去后 30 天能做的事。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复盘一：两条主线。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复盘二：产出清单。让学员看到手上有什么。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快照库一：组织与领导类场景。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快照库二：知识管理与评估类场景。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30 天计划：四周四步。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30 天计划演练。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★课后能干什么。当面给学员讲清——这是本课的价值承诺。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结课承诺。当众承诺提升落地率。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收尾金句。全课情感高点。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M9 卡点。全课结束。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封底。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M4 补充：好反馈的四个特征。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M4 补充：对话预演示例。让学员看到 AI 预演的实际产出。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M6 补充：为什么对比多版是关键。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M7 补充：三档判断练习清单。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M8 补充：公约落地四步。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M9 补充：提效的衡量维度。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281160" y="1417320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18320" y="1472184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① 素养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281160" y="2322576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418320" y="2377440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② 地图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81160" y="3227832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0" y="3282696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③ 计划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81160" y="4133088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18320" y="4187952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④ 对话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81160" y="5038344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18320" y="5093208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⑤ 团队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2011680"/>
            <a:ext cx="8229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AI 智能体工作流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246120"/>
            <a:ext cx="8229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8DC643"/>
                </a:solidFill>
                <a:latin typeface="Microsoft YaHei"/>
                <a:ea typeface="Microsoft YaHei"/>
              </a:rPr>
              <a:t>管理者提效实战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160520"/>
            <a:ext cx="8229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0">
                <a:solidFill>
                  <a:srgbClr val="FFFFFF"/>
                </a:solidFill>
                <a:latin typeface="Microsoft YaHei"/>
                <a:ea typeface="Microsoft YaHei"/>
              </a:rPr>
              <a:t>两天完整版 ｜ 10 模块 ｜ 720 分钟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029200"/>
            <a:ext cx="8229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6FA32E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课程地图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两天 10 模块：从认知到场景到落地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1234440" cy="868680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655064"/>
            <a:ext cx="123444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M0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40" y="1627632"/>
            <a:ext cx="75895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破冰共识：AI 是同事，不是搜索框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6920" y="1627632"/>
            <a:ext cx="19659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30 min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542032"/>
            <a:ext cx="1234440" cy="868680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2596896"/>
            <a:ext cx="123444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M1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40" y="2569464"/>
            <a:ext cx="75895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AI 素养四层：会用 · 创造 · 会管 · 治理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46920" y="2569464"/>
            <a:ext cx="19659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60 min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83864"/>
            <a:ext cx="1234440" cy="8686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538728"/>
            <a:ext cx="123444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M2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40" y="3511296"/>
            <a:ext cx="75895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提效地图 ★：管理四要务 × AI 作用点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46920" y="3511296"/>
            <a:ext cx="19659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60 min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425696"/>
            <a:ext cx="1234440" cy="868680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4480560"/>
            <a:ext cx="123444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M3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40" y="4453128"/>
            <a:ext cx="75895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做透① 计划类：目标拆解 + 方案起草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4453128"/>
            <a:ext cx="19659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90 min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367528"/>
            <a:ext cx="1234440" cy="8686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5422392"/>
            <a:ext cx="123444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M4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20240" y="5394960"/>
            <a:ext cx="75895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做透② 绩效对话 ★：那份最难谈的话，提前备好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5394960"/>
            <a:ext cx="19659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100 min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6309360"/>
            <a:ext cx="1234440" cy="868680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6364224"/>
            <a:ext cx="123444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M5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20240" y="6336792"/>
            <a:ext cx="75895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半做透③ 评估类：数据 → 结构 → 汇报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46920" y="6336792"/>
            <a:ext cx="19659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60 min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7251192"/>
            <a:ext cx="1234440" cy="8686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8640" y="7306056"/>
            <a:ext cx="123444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M6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20240" y="7278624"/>
            <a:ext cx="75895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做透④ 团队提效 ★：把团队经验萃成资产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46920" y="7278624"/>
            <a:ext cx="19659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100 min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8193024"/>
            <a:ext cx="1234440" cy="868680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48640" y="8247888"/>
            <a:ext cx="1234440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M7-M9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20240" y="8220456"/>
            <a:ext cx="75895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把关 · 治理 · 落地：敢交出去 + 立规矩 + 30天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46920" y="8220456"/>
            <a:ext cx="19659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220 min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141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本课设计逻辑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两条提效主线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自己快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2788" y="1901952"/>
            <a:ext cx="407365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① 管理者个人 AI 助理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计划类：定目标、拆任务、写方案（M3）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领导类：绩效反馈对话准备（M4）★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评估类：汇报材料（M5）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产出：手上的工作流 + 提示词模板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团队快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9500" y="1901952"/>
            <a:ext cx="407365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② 团队 AI 能力萃取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团队高频重复活：周报 / 汇报 / 方案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把个人最佳实践萃成团队资产（M6）★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人机分工与质量把关（M7）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治理与规范（M8）→ 落地（M9）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本课不是「教你用 AI」，是「让 AI 替你省时间，去做只有你能做的事」。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141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两天结束后，你会带走这些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说得清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素养四层，知道自己该练哪层（M1）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画得出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自己的 AI 提效场景地图，圈定最痛的 3 格（M2）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带得走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2–3 条做完的工作流 + 对应提示词模板（M3/M4/M5）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88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80974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91640" y="475488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874520" y="480060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用得上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0" y="480974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用三档尺子分任务、用验收清单把关（M7）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76072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581558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576072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874520" y="580644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落得地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0" y="581558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30 天提效计划 + 团队 AI 使用公约（M6/M8/M9）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81228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从「听懂」到「带走」——每一步都有实物产出。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04 / 141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开课约定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两天怎么上，先说清楚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应用型课程：少讲概念，多动手；每个模块都有演练</a:t>
            </a:r>
          </a:p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带着真活来：练习用的是你自己手上的工作，不是虚构案例</a:t>
            </a:r>
          </a:p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两条红线：① 数据脱敏后使用 ② 判断和责任不外包给 AI</a:t>
            </a:r>
          </a:p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演练占比 41%：听懂不算数，做出来才算数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141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把 AI 当同事，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先得会管这位同事。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06 / 141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破冰共识：AI 是同事，不是搜索框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把 AI 当同事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30 分钟 · 建立共识 + 收集真实痛点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07 / 141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 · 开场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一个扎心的问题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13147"/>
                </a:solidFill>
                <a:latin typeface="Microsoft YaHei"/>
                <a:ea typeface="Microsoft YaHei"/>
              </a:rPr>
              <a:t>你团队里，是不是有个人——什么都自己干，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8892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13147"/>
                </a:solidFill>
                <a:latin typeface="Microsoft YaHei"/>
                <a:ea typeface="Microsoft YaHei"/>
              </a:rPr>
              <a:t>最后自己累个半死，事情还做不完？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480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0">
                <a:solidFill>
                  <a:srgbClr val="16242E"/>
                </a:solidFill>
                <a:latin typeface="Microsoft YaHei"/>
                <a:ea typeface="Microsoft YaHei"/>
              </a:rPr>
              <a:t>其实很多管理者，自己就是这个「什么都自己干」的人。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12064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接下来两天，请把 AI 当成你团队里的一个新同事。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141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 · 认知转变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不是搜索框，是能扛活的同事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1308" y="1901952"/>
            <a:ext cx="448513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旧认知：AI = 搜索框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问一句，答一句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只用来查信息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用完就走，不产生资产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你还是自己干全部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8020" y="1901952"/>
            <a:ext cx="448513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新认知：AI = 同事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可以交代任务、来回配合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能产出材料、方案、分析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越用越顺，能沉淀模板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你腾出时间做判断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141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 · 核心框架 · HBR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人机协作三模式（同一件事，三种参与程度）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56232"/>
            <a:ext cx="274320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增强 Augmentation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1856232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主导：人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720" y="1856232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担责：人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0" y="1856232"/>
            <a:ext cx="352044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需要判断、要担责的活 → 你决策，AI 给材料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54096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127248"/>
            <a:ext cx="274320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协作 Collaboration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3127248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主导：人机配合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60720" y="3127248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担责：人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0" y="3127248"/>
            <a:ext cx="352044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需要多轮打磨的活（方案、汇报）→ 你定方向，AI 出草稿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325112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4398264"/>
            <a:ext cx="274320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自动化 Automation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4398264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主导：AI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60720" y="4398264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担责：人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4398264"/>
            <a:ext cx="352044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高度重复、标准化的活 → 你定规则，AI 执行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64184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来源：HBR《Human + Machine》。越靠近判断和责任，人越要靠前。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141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 · 破冰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写下你每周最想甩掉的一件事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一件你最想甩掉的活（个人先写，再贴白板归类）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8 分钟（个人 3 + 归类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每周最想甩掉的一件事 清单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个人先写（3 分钟）：一件你最想甩掉的活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贴到白板，快速归类：行政 / 写材料 / 沟通 / 数据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这堆卡片 = 全课的真素材库，后面每个做透模块都回来挑场景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141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 · 收束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共识一句话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013147"/>
                </a:solidFill>
                <a:latin typeface="Microsoft YaHei"/>
                <a:ea typeface="Microsoft YaHei"/>
              </a:rPr>
              <a:t>把 AI 当同事，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6FA32E"/>
                </a:solidFill>
                <a:latin typeface="Microsoft YaHei"/>
                <a:ea typeface="Microsoft YaHei"/>
              </a:rPr>
              <a:t>先得看清它能干什么、不能干什么。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48056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0">
                <a:solidFill>
                  <a:srgbClr val="16242E"/>
                </a:solidFill>
                <a:latin typeface="Microsoft YaHei"/>
                <a:ea typeface="Microsoft YaHei"/>
              </a:rPr>
              <a:t>→ 下一模块：给自己补一课「AI 素养四层」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141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会用工具，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不等于有 AI 素养。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13 / 141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AI 素养四层：会用 · 创造 · 会管 · 治理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会用只是 L1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60 分钟 · 含自评演练 20 分钟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14 / 141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开场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会用 ChatGPT，就是有 AI 素养吗？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0312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13147"/>
                </a:solidFill>
                <a:latin typeface="Microsoft YaHei"/>
                <a:ea typeface="Microsoft YaHei"/>
              </a:rPr>
              <a:t>会用只是最底下的一层。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92608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0">
                <a:solidFill>
                  <a:srgbClr val="16242E"/>
                </a:solidFill>
                <a:latin typeface="Microsoft YaHei"/>
                <a:ea typeface="Microsoft YaHei"/>
              </a:rPr>
              <a:t>就像会开车，不等于会管车队、会定交规。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20624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6FA32E"/>
                </a:solidFill>
                <a:latin typeface="Microsoft YaHei"/>
                <a:ea typeface="Microsoft YaHei"/>
              </a:rPr>
              <a:t>管理者真正的分水岭，在第三层「会管」。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141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核心框架 · WEF 四支柱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素养的四个层次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92224"/>
            <a:ext cx="146304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L1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1792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Engage 会用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4920" y="1810512"/>
            <a:ext cx="635508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知道 AI 能干嘛、怎么提问 → 团队基本操作能力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779776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2834640"/>
            <a:ext cx="146304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L2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834640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Create 创造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2852928"/>
            <a:ext cx="635508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用 AI 产出东西（方案 / 材料 / 分析）→ 把 AI 变生产力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2219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3877056"/>
            <a:ext cx="146304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L3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387705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Manage 会管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3895344"/>
            <a:ext cx="635508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会判断输出对不对、会分工、会把关 → 管理者核心能力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864608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919472"/>
            <a:ext cx="146304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L4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49194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Shape 治理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4920" y="4937760"/>
            <a:ext cx="635508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定团队规则、控风险、建规范 → 把能力变组织资产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952744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来源：WEF《AI 素养四支柱》。管理者的本事在 L3「会管」和 L4「治理」。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141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框架解读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四层不是平行的，是一条上升路径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88720" y="2514600"/>
            <a:ext cx="10058400" cy="0"/>
          </a:xfrm>
          <a:prstGeom prst="line">
            <a:avLst/>
          </a:prstGeom>
          <a:ln w="25400">
            <a:solidFill>
              <a:srgbClr val="5B6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1247120" y="2514600"/>
            <a:ext cx="0" cy="1920240"/>
          </a:xfrm>
          <a:prstGeom prst="line">
            <a:avLst/>
          </a:prstGeom>
          <a:ln w="25400">
            <a:solidFill>
              <a:srgbClr val="5B6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>
            <a:off x="1188720" y="4434840"/>
            <a:ext cx="10058400" cy="0"/>
          </a:xfrm>
          <a:prstGeom prst="line">
            <a:avLst/>
          </a:prstGeom>
          <a:ln w="25400">
            <a:solidFill>
              <a:srgbClr val="5B6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69264" y="2295144"/>
            <a:ext cx="438912" cy="438912"/>
          </a:xfrm>
          <a:prstGeom prst="ellipse">
            <a:avLst/>
          </a:prstGeom>
          <a:solidFill>
            <a:srgbClr val="8DC643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9264" y="229514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0" y="2825496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" y="2880360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L1 会用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" y="3282696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基础操作能力</a:t>
            </a:r>
          </a:p>
        </p:txBody>
      </p:sp>
      <p:sp>
        <p:nvSpPr>
          <p:cNvPr id="13" name="Oval 12"/>
          <p:cNvSpPr/>
          <p:nvPr/>
        </p:nvSpPr>
        <p:spPr>
          <a:xfrm>
            <a:off x="11027664" y="2295144"/>
            <a:ext cx="438912" cy="438912"/>
          </a:xfrm>
          <a:prstGeom prst="ellipse">
            <a:avLst/>
          </a:prstGeom>
          <a:solidFill>
            <a:srgbClr val="6FA3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027664" y="229514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058400" y="2825496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04120" y="2880360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L2 创造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04120" y="3282696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把 AI 变生产力</a:t>
            </a:r>
          </a:p>
        </p:txBody>
      </p:sp>
      <p:sp>
        <p:nvSpPr>
          <p:cNvPr id="18" name="Oval 17"/>
          <p:cNvSpPr/>
          <p:nvPr/>
        </p:nvSpPr>
        <p:spPr>
          <a:xfrm>
            <a:off x="11027664" y="4215384"/>
            <a:ext cx="438912" cy="438912"/>
          </a:xfrm>
          <a:prstGeom prst="ellipse">
            <a:avLst/>
          </a:prstGeom>
          <a:solidFill>
            <a:srgbClr val="F89C34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027664" y="421538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8400" y="3063240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04120" y="3118104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89C34"/>
                </a:solidFill>
                <a:latin typeface="Microsoft YaHei"/>
                <a:ea typeface="Microsoft YaHei"/>
              </a:rPr>
              <a:t>L3 会管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04120" y="3520440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管理者的分水岭</a:t>
            </a:r>
          </a:p>
        </p:txBody>
      </p:sp>
      <p:sp>
        <p:nvSpPr>
          <p:cNvPr id="23" name="Oval 22"/>
          <p:cNvSpPr/>
          <p:nvPr/>
        </p:nvSpPr>
        <p:spPr>
          <a:xfrm>
            <a:off x="969264" y="4215384"/>
            <a:ext cx="438912" cy="438912"/>
          </a:xfrm>
          <a:prstGeom prst="ellipse">
            <a:avLst/>
          </a:prstGeom>
          <a:solidFill>
            <a:srgbClr val="013147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9264" y="421538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0" y="3063240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" y="3118104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L4 治理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" y="3520440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变成组织资产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943600"/>
            <a:ext cx="110642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越往上，越是管理者该练的。AI 素养的终点，是团队资产。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141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自评标尺 · GARTNER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你在哪一级？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级别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7824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1540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管理者自评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L1 入门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偶尔用 AI 查信息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77824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1540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会用 ≠ 有素养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L2 熟练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常用 AI 产出材料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77824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1540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已经比多数人快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★ L3 管理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会判断、会分工、会把关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77824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1540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管理者的及格线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★ L4 治理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773168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773168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定规则、控风险、建规范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778240" y="4773168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915400" y="4773168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团队领导者的分水岭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来源：Gartner AI 成熟度分级（辅）。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141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关键区分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素养的第一对敌人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盲信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盲信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说的都当真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被「一本正经地编」骗过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把幻觉当事实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不复核就发出去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盲拒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盲拒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「我不用，跟我没关系」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同事都在用，你在退步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错过提效窗口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团队能力被动落后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141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补细节 · HBR 三项技能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「会用」层的三项具体能力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结果交付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能把一件活的结果，讲清楚给 AI 听 → 对应 M3 的 CRAFT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判断整合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能在关键处保留人的判断 → 对应 M7 的验收签字点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互惠学徒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和 AI 一起迭代，越用越顺 → 对应 M8 的 PDCA 循环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80060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来源：HBR 三项 AI 技能（辅）。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141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模糊提问 vs 结构化提问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随口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甲：随口一问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「帮我写个方案」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输出泛泛而谈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还要自己重写 80%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说清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乙：说清背景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背景 + 角色 + 动作 + 格式 + 目标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输出可直接改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只改两处就能用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141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素养四层自评 + 辨真假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给自己定位，再检验一次「能不能辨真假」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分钟（自评 8 + 讨论 7 + 讲评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AI 素养四层自评表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给自己的 L1–L4 定位（8 分钟）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小组讨论：你卡在哪一层、下一步练什么（7 分钟）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辨真假小测：3 条 AI 输出，判断哪条可信、为什么（5 分钟）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关键：不是「读起来像不像」，而是「能不能找到出处、能不能交叉验证」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141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演练讲评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辨真假的三把尺子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03120"/>
            <a:ext cx="1051560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8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① 能不能找到出处？—— 找不到出处的「事实」先存疑</a:t>
            </a:r>
          </a:p>
          <a:p>
            <a:pPr>
              <a:lnSpc>
                <a:spcPct val="112000"/>
              </a:lnSpc>
              <a:spcAft>
                <a:spcPts val="18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② 能不能交叉验证？—— 换个来源再查一遍</a:t>
            </a:r>
          </a:p>
          <a:p>
            <a:pPr>
              <a:lnSpc>
                <a:spcPct val="112000"/>
              </a:lnSpc>
              <a:spcAft>
                <a:spcPts val="18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③ 是不是在替你下判断？—— AI 给的是材料，判断是你的活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141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一句话记住：会用是 L1，会管才是本事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13147"/>
                </a:solidFill>
                <a:latin typeface="Microsoft YaHei"/>
                <a:ea typeface="Microsoft YaHei"/>
              </a:rPr>
              <a:t>会用只是起点，会管才是管理者的分水岭。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84048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→ 下一模块：把这些「活」摊开，画一张 AI 提效地图。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141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管理者的一天，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时间到底去哪了？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25 / 141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AI 提效地图：管理四要务 × AI 作用点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先画地图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60 分钟 · 含演练 25 分钟 ★重点场景点亮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26 / 141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开场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管理者的一天，时间到底去哪了？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0">
                <a:solidFill>
                  <a:srgbClr val="16242E"/>
                </a:solidFill>
                <a:latin typeface="Microsoft YaHei"/>
                <a:ea typeface="Microsoft YaHei"/>
              </a:rPr>
              <a:t>你一天的时间，大致花在四类事上：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17520"/>
            <a:ext cx="10515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定目标、拆任务、写方案 —— 计划类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带人、谈话、反馈 —— 领导类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看数据、做汇报、给结论 —— 评估类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整理经验、沉淀方法 —— 知识管理类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每一类，AI 都能帮一把手；但帮的方式不一样。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141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核心工具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管理四要务 × AI 五作用点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536192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纵轴 = 管理者的四类活　｜　横轴 = AI 的五个作用点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74520" y="2103120"/>
            <a:ext cx="1874520" cy="5669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74520" y="2139696"/>
            <a:ext cx="187452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做准备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40480" y="2103120"/>
            <a:ext cx="1874520" cy="5669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40480" y="2139696"/>
            <a:ext cx="187452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完善想法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06440" y="2103120"/>
            <a:ext cx="1874520" cy="5669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06440" y="2139696"/>
            <a:ext cx="187452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做思考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0" y="2103120"/>
            <a:ext cx="1874520" cy="5669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0" y="2139696"/>
            <a:ext cx="187452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做评估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738360" y="2103120"/>
            <a:ext cx="1874520" cy="5669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738360" y="2139696"/>
            <a:ext cx="187452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起草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2761488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788920"/>
            <a:ext cx="12344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计划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74520" y="2761488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947672" y="2807208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拆目标前列维度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40480" y="2761488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913632" y="2807208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补成带责任人的计划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806440" y="2761488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79592" y="2807208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算资源有没有缺口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0" y="2761488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45552" y="2807208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预判进度风险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738360" y="2761488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811512" y="2807208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写月度计划初稿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3694176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3721608"/>
            <a:ext cx="12344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领导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874520" y="3694176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 w="2794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947672" y="3739896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013147"/>
                </a:solidFill>
                <a:latin typeface="Microsoft YaHei"/>
                <a:ea typeface="Microsoft YaHei"/>
              </a:rPr>
              <a:t>★理清谈话要点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840480" y="3694176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 w="2794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913632" y="3739896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013147"/>
                </a:solidFill>
                <a:latin typeface="Microsoft YaHei"/>
                <a:ea typeface="Microsoft YaHei"/>
              </a:rPr>
              <a:t>★打磨不伤人的话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806440" y="3694176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879592" y="3739896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复盘团队冲突根因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772400" y="3694176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45552" y="3739896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预演对方反应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738360" y="3694176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811512" y="3739896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写反馈话术初稿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48640" y="462686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48640" y="4654296"/>
            <a:ext cx="12344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评估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874520" y="4626864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947672" y="4672584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数据先归类找异常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840480" y="4626864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913632" y="4672584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补上缺失的指标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806440" y="4626864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879592" y="4672584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找数据背后的原因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772400" y="4626864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45552" y="4672584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挑方案漏洞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738360" y="4626864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811512" y="4672584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生成汇报初稿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48640" y="555955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48640" y="5586984"/>
            <a:ext cx="12344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知识管理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874520" y="5559552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947672" y="5605272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把散落经验归类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3840480" y="5559552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913632" y="5605272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补全方法步骤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806440" y="5559552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879592" y="5605272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归纳成可复用法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772400" y="5559552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845552" y="5605272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检查有没有遗漏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738360" y="5559552"/>
            <a:ext cx="187452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811512" y="5605272"/>
            <a:ext cx="1728216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050" b="0">
                <a:solidFill>
                  <a:srgbClr val="16242E"/>
                </a:solidFill>
                <a:latin typeface="Microsoft YaHei"/>
                <a:ea typeface="Microsoft YaHei"/>
              </a:rPr>
              <a:t>写成团队 SOP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48640" y="65379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E0A82E"/>
                </a:solidFill>
                <a:latin typeface="Microsoft YaHei"/>
                <a:ea typeface="Microsoft YaHei"/>
              </a:rPr>
              <a:t>★ 高亮两格 = 领导类·绩效反馈对话（全课最高价值场景，M4 专治）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141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AI 五作用点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在管理动作里的五个用武之地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做准备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帮你摸清背景、找齐材料、列出须知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完善想法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把你的初稿、半成品打磨得更完整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做思考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帮你分析、归纳、找规律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88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80974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91640" y="475488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874520" y="480060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做评估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0" y="480974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帮你挑毛病、找风险、做校验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76072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581558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576072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874520" y="580644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起草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0" y="581558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从零帮你写出第一版（方案/话术/材料）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81228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来源：「管理四要务」为法约尔管理职能（计划/组织/领导/控制）的现代归纳；作用点为通用归纳。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141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地图详解（一）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计划类 · 领导类 逐格举例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AI 作用点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4880" y="192024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192024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具体场景举例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计划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做准备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54880" y="263347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92040" y="263347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拆季度目标前，先让 AI 列出拆解维度与常见坑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计划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完善想法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54880" y="3346704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92040" y="3346704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把你粗糙的月度计划，补成带责任人和时间点的版本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领导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032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做准备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754880" y="4059936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892040" y="4059936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谈话前，让 AI 帮你把零散事实理成清楚要点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领导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56032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完善想法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54880" y="4773168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92040" y="4773168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把想说的话，打磨成不伤人的表达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领导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560320" y="548640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697480" y="548640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做思考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754880" y="548640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892040" y="548640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复盘一次团队冲突，找根因、想对策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141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地图详解（二）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评估类 · 知识管理类 逐格举例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AI 作用点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4880" y="192024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192024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具体场景举例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评估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做准备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54880" y="263347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92040" y="263347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汇报前，让 AI 先把数据归类、找出异常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评估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做评估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54880" y="3346704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92040" y="3346704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 AI 挑你方案里的漏洞、预演被质疑的点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评估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032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起草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754880" y="4059936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892040" y="4059936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从一堆数据，生成汇报初稿（结构你定）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知识管理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56032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做思考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54880" y="4773168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92040" y="4773168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把散落的经验，归纳成可复用的方法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知识管理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560320" y="548640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697480" y="548640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起草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754880" y="548640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892040" y="548640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把你的做法，写成一份团队 SOP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141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★ 高亮格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这一格，是全课最值的一块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916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10512"/>
            <a:ext cx="105156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领导类 · 绩效反馈对话准备</a:t>
            </a:r>
          </a:p>
          <a:p>
            <a:pPr algn="l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（AI 作用点：做准备 + 完善想法 + 做思考）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383280"/>
            <a:ext cx="10515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6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为什么是它？—— 管理者最怕、最拖、最容易搞砸的一场话</a:t>
            </a:r>
          </a:p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6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高频（月/季）+ 重要（影响人、影响绩效）+ 重复（套路固定却极难做好）</a:t>
            </a:r>
          </a:p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6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AI 可以备素材、预演话术、换位想反应 —— 但不能替你说、替你担责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141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★ 为什么是最高价值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三个理由（为什么绩效反馈对话最值）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理由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10424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10149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最痛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26080" y="2633472"/>
            <a:ext cx="10424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63240" y="2633472"/>
            <a:ext cx="10149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说重了伤人，说轻了没用，拖久了更麻烦——管理者最耗心力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最重复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26080" y="3346704"/>
            <a:ext cx="10424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63240" y="3346704"/>
            <a:ext cx="10149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月月谈、季季谈，每次都要准备，套路固定但极难做好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AI 最能帮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4059936"/>
            <a:ext cx="10424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4059936"/>
            <a:ext cx="10149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备素材 / 预演话术 / 换位想反应——正好补上管理者最缺的那块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141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地图收束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两条提效主线：个人 vs 团队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自己快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2788" y="1901952"/>
            <a:ext cx="407365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① 个人提效（管理者自己）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计划类 M3｜领导类 M4 ★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评估类 M5（半做透）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产出：工作流 + 提示词模板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自己快起来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团队快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9500" y="1901952"/>
            <a:ext cx="407365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② 团队提效（整个团队）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团队重复活 → 萃成资产 M6 ★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分工把关 M7｜治理 M8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产出：模板库 + 团队公约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团队一起快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141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圈定你最痛的 3 格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在地图上，圈出你最想让 AI 帮你的 3 个格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分钟（个人 12 + 小组 8 + 分享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个人最痛的 3 格清单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先个人圈：哪 3 格的活，你现在最花时间、最头疼（12 分钟）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小组对比：看看同事圈的和你一样吗，为什么（8 分钟）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分享：每组报 1 个最痛的格 + 为什么（5 分钟）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这 3 格，就是你这两天最该学的场景——后面做透模块就从这儿挑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141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巡场关注点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讲师巡场看什么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只圈「轻松活」→ 引导：轻松的活 AI 帮你省不了多少，挑真正耗时的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圈得太散 → 收敛到「反复出现、每月都做」的那几格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圈不出 3 格 → 用「上周你最累的是哪件事」帮他定位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圈到敏感格（人事/对外承诺）→ 认可，但提醒：这类活必须你在前（M7）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141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一句话记住：先画地图，再动手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地图上有 20 格，你不需要每格都会。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挑最痛的 3 格做透，就够你这半年受益。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0">
                <a:solidFill>
                  <a:srgbClr val="16242E"/>
                </a:solidFill>
                <a:latin typeface="Microsoft YaHei"/>
                <a:ea typeface="Microsoft YaHei"/>
              </a:rPr>
              <a:t>→ 下一模块：先把「计划类」这一格做透。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141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先做透一格，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再谈举一反三。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38 / 141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做透① 计划类：目标拆解 + 方案起草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第一格做透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90 分钟 · 含演练 40 分钟 · 带走一条工作流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39 / 141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开场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为什么「拆目标」最值得先交给 AI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03120"/>
            <a:ext cx="105156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13147"/>
                </a:solidFill>
                <a:latin typeface="Microsoft YaHei"/>
                <a:ea typeface="Microsoft YaHei"/>
              </a:rPr>
              <a:t>你上个月定的目标，现在拆到第几层了？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383280"/>
            <a:ext cx="1051560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6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卡点不是「不知道目标」，是「怎么变成一件件能落地的事」</a:t>
            </a:r>
          </a:p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6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这个「拆」的动作，费脑、耗时，特别适合 AI 先做第一版</a:t>
            </a:r>
          </a:p>
          <a:p>
            <a:pPr>
              <a:lnSpc>
                <a:spcPct val="112000"/>
              </a:lnSpc>
              <a:spcAft>
                <a:spcPts val="1400"/>
              </a:spcAft>
            </a:pPr>
            <a:r>
              <a:rPr sz="16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AI 不替你决策，只替你做草稿——你把精力省下来做判断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141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五要素把一个模糊需求，变成一条清晰指令。（来源：ATD《Applying AI in L&amp;D》CRAFT 框架）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核心框架 · CRAFT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五要素，一条好提示词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918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290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要写什么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0" y="1920240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35240" y="1920240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一句话说明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C 背景 Context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918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290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来龙去脉、约束条件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80" y="2633472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35240" y="2633472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 AI 知道「在什么情况下做」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 角色 Role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918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4290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 AI 以什么身份来做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80" y="3346704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35240" y="3346704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决定输出的专业视角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 动作 Action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918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4290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具体做什么，分几步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98080" y="4059936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35240" y="405993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核心指令，越具体越好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F 格式 Format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29184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42900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输出成什么样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98080" y="4773168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35240" y="4773168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决定能不能直接用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4864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T 语气 Tone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291840" y="548640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429000" y="548640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用什么口吻、什么风格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498080" y="5486400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635240" y="5486400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决定语气和详略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141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场景示例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五个场景，五种活（全部 CRAFT 齐全）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1993392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计划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拆季度目标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 Q4 目标拆成 3 个月度计划，列出关键动作与责任角色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16352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24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16352" y="2057400"/>
            <a:ext cx="1993392" cy="82296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16352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组织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53512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拆大项目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9232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把上线项目拆成可分派的阶段任务，标明依赖与部门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84064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84064" y="2057400"/>
            <a:ext cx="1993392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84064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领导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1224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备绩效对话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66944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为一次绩效反馈对话准备要点与话术（★M4 专讲）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51776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24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51776" y="2057400"/>
            <a:ext cx="1993392" cy="82296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51776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评估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88936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方案预演风险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4656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找出方案最可能被质疑的 5 个点及应对思路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19488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19488" y="2057400"/>
            <a:ext cx="1993392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19488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知识管理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56648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整理成 SOP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02368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把零散经验整理成可复用的客户提案 SOP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同一套 CRAFT，换场景只换「背景」和「动作」。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141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示例 1 · 计划类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把季度目标拆成月度计划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481328"/>
            <a:ext cx="100584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拆季度目标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83664"/>
            <a:ext cx="100584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8DC643"/>
                </a:solidFill>
                <a:latin typeface="Microsoft YaHei"/>
                <a:ea typeface="Microsoft YaHei"/>
              </a:rPr>
              <a:t>示例 1（CRAFT 齐全）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59152"/>
            <a:ext cx="10607040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背景】我是销售团队负责人，Q4 目标：新签 12 家客户，团队 5 人。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角色】你是资深销售运营顾问。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动作】把这一季度目标拆成 3 个月的月度计划，每月列出关键动作和责任人角色。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格式】表格：月份｜关键动作｜目标拆解数｜责任角色｜风险点。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语气】用简洁、直接、可执行的商务口吻，给我自己和团队看。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43 / 141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示例 2 · 组织类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把一个大项目拆成可分派的任务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481328"/>
            <a:ext cx="100584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拆大项目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83664"/>
            <a:ext cx="100584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8DC643"/>
                </a:solidFill>
                <a:latin typeface="Microsoft YaHei"/>
                <a:ea typeface="Microsoft YaHei"/>
              </a:rPr>
              <a:t>示例 2（CRAFT 齐全）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59152"/>
            <a:ext cx="10607040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背景】要上线一套新的客户管理系统，涉及 IT、销售、客服三个部门。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角色】你是项目管理专家。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动作】把项目拆成阶段任务，标明每个任务的前后依赖和需要哪个部门参与。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格式】先给阶段（表格），再给任务清单（列表，含依赖关系）。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语气】正式、条理清晰的会议汇报口吻，让跨部门一眼看懂谁做什么。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44 / 141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示例 3 · 领导类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为一次绩效反馈对话做准备（★预告）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481328"/>
            <a:ext cx="100584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备绩效对话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83664"/>
            <a:ext cx="100584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8DC643"/>
                </a:solidFill>
                <a:latin typeface="Microsoft YaHei"/>
                <a:ea typeface="Microsoft YaHei"/>
              </a:rPr>
              <a:t>示例 3（CRAFT 齐全）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59152"/>
            <a:ext cx="10607040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背景】团队成员小 A 连续两个月业绩达标但主动性偏弱，我要做一次正式反馈。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角色】你是资深 HR 教练（熟悉 SBI 反馈模型）。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动作】帮我准备这次反馈对话：列出要谈的 3 个要点、每个要点的具体事例、以及沟通顺序。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格式】三段式：事实描述｜影响说明｜期待对方做什么。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语气】温和但坚定，既指出问题又不伤人，像资深 HR 教练。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45 / 141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E0A82E"/>
                </a:solidFill>
                <a:latin typeface="Microsoft YaHei"/>
                <a:ea typeface="Microsoft YaHei"/>
              </a:rPr>
              <a:t>★ 这一格（领导类·绩效反馈对话）是全课最高价值场景，M4 会做透。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141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示例 4 · 评估类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给一份方案做风险预演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481328"/>
            <a:ext cx="100584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方案预演风险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83664"/>
            <a:ext cx="100584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8DC643"/>
                </a:solidFill>
                <a:latin typeface="Microsoft YaHei"/>
                <a:ea typeface="Microsoft YaHei"/>
              </a:rPr>
              <a:t>示例 4（CRAFT 齐全）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59152"/>
            <a:ext cx="10607040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背景】我准备了一份部门降本方案，想上会之前先自己找漏洞。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角色】你是挑剔的财务与运营评审专家。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动作】找出这份方案最可能被质疑的 5 个点，并给出每个点的应对思路。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格式】表格：质疑点｜为什么会被质疑｜建议应对。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语气】挑剔、严谨的评审口吻，帮我把方案做得更扎实。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46 / 141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示例 5 · 知识管理类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把散落经验整理成 SOP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481328"/>
            <a:ext cx="100584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整理成 SOP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83664"/>
            <a:ext cx="100584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8DC643"/>
                </a:solidFill>
                <a:latin typeface="Microsoft YaHei"/>
                <a:ea typeface="Microsoft YaHei"/>
              </a:rPr>
              <a:t>示例 5（CRAFT 齐全）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59152"/>
            <a:ext cx="10607040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背景】我们团队做客户提案有一套「老带新」的经验，现在都是口口相传。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角色】你是流程梳理专家。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动作】根据我提供的零散要点，整理成一份可复用的《客户提案 SOP》。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格式】分步骤（编号），每步写：做什么、产出什么、注意什么。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语气】清晰、手把手的教练口吻，让新人照着也能上手。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47 / 141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来源：SIPOC（戴明，流程改进工具）。用来界定一件事的边界。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流程工具 · SIPOC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五个字母，一件事的全貌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字母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6032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9748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0" y="19202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06440" y="1920240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拆目标时问什么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 供应者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56032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69748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谁提供输入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0" y="2633472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806440" y="2633472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这个目标依赖谁给什么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I 输入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6032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69748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需要什么资源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0" y="3346704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06440" y="3346704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要投入什么（人/钱/数据）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P 流程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56032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69748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中间怎么做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0" y="4059936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806440" y="4059936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拆成哪几步关键动作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O 输出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6032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69748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产出什么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0" y="4773168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806440" y="4773168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每步的交付物是什么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4864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C 客户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560320" y="548640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697480" y="548640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给谁、谁受益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669280" y="548640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806440" y="5486400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最终交给谁、满足什么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141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问法决定质量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模糊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甲：一句模糊指令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「帮我拆一下 Q4 目标」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给一段泛泛建议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自己还要重写 80%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说清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乙：CRAFT 五要素齐全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五条写全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给带责任人的执行表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改两处就能用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141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拆你自己的真实目标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 CRAFT 写提示词 → 跑出第一版计划 → 改成能用的 → 写成一页工作流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40 分钟（个人 22 + 互评 8 + 点评 10）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一条 CRAFT 提示词 + 一版计划 + 一页工作流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从你手上挑一个真实的、最近要拆的目标（不是练习假目标）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按《目标拆解提示词模板》CRAFT 五条写提示词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喂给 AI，拿到第一版计划；对照检查、改两处，让它真正能用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最后把这整条流程，写成一页工作流——下次换目标数字就能跑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141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巡场关注点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讲师巡场看什么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目标太虚 → 提醒「挑一个具体的、这周就要动的」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提示词缺要素 → 逐条对 CRAFT 五要素，缺哪补哪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拿到输出直接当成品 → 提醒：你的判断才是最后一道关（呼应 M7）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不写工作流 → 追问「下次做同样的事，你还会重写一遍提示词吗？」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141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DEBRIEF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三个问题，逼出思考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刚才这一遍，你省了多少时间？（报个数）</a:t>
            </a:r>
          </a:p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如果不把这条流程写下来，下周你还会用吗？为什么？</a:t>
            </a:r>
          </a:p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哪个环节你觉得「还是得我自己来」？——那就是你要守住的地方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141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提示词是砖，工作流是墙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13147"/>
                </a:solidFill>
                <a:latin typeface="Microsoft YaHei"/>
                <a:ea typeface="Microsoft YaHei"/>
              </a:rPr>
              <a:t>会拆目标的人，先赢一半。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840480"/>
            <a:ext cx="105156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2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带走动作①：这周把这条工作流真跑一次，记省了多少时间</a:t>
            </a:r>
          </a:p>
          <a:p>
            <a:pPr>
              <a:lnSpc>
                <a:spcPct val="112000"/>
              </a:lnSpc>
              <a:spcAft>
                <a:spcPts val="12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带走动作②：把 CRAFT 模板存成便签，下次逐条对照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141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卡点救场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演练常见卡点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卡点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4880" y="192024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92040" y="192024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救场动作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挑不出真实目标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54880" y="263347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92040" y="263347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给三个备选：季度目标 / 进行中项目 / 下周要交的方案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提示词输出很差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54880" y="3346704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92040" y="3346704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带他逐条对 CRAFT；多半缺「格式」和「目标」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只想听不想动手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4880" y="4059936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92040" y="4059936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点明：本课价值就是「带走一条能用的工作流」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觉得「我自己拆更快」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54880" y="4773168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92040" y="4773168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认可他，追问：如果这件事每月都要做一次呢？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141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最难谈的那场话，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不是靠勇气，是靠准备。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55 / 141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补充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个人会用 vs 团队会管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个人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只管自己会用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你一个人快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团队还在原地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经验带不走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离了你就不转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团队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会管·治理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团队整体快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经验变资产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新人也能上手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组织能力上台阶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141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使用方法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拿到这张地图，怎么用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定位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先看你在四类活里，哪一类最花时间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圈格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在那一类里，圈出 2–3 个最痛的格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排序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按「省时 × 频率 × 难度」排个序，从最值的开始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80060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地图不是让你每格都会，是让你知道「先学哪几格」。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141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管理者专属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最该先学的五个管理者场景（专属价值高）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9476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0" y="19202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06440" y="1920240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为什么管理者专属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目标拆解与派活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9476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计划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0" y="2633472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06440" y="2633472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只有管理者定目标和分派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★绩效反馈对话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760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9476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领导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0" y="3346704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806440" y="3346704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管理者最怕最拖的一场话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团队汇报资产化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5760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9476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知识管理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0" y="4059936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06440" y="4059936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把团队经验变团队能力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人机分工与验收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65760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79476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控制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0" y="4773168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06440" y="4773168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只有管理者能定谁负责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跨部门方案预演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65760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79476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计划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669280" y="548640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806440" y="5486400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对着老板与平级的高风险活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141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提示词避坑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四个常见错误 vs 正确做法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常见错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0" y="19202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806440" y="1920240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正确做法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只写「帮我写个方案」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0" y="2633472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06440" y="2633472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补齐背景、角色、格式、目标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不写格式要求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0" y="3346704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06440" y="3346704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明确说「用表格 / 分三步 / 800 字内」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一次性问一大堆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0" y="4059936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06440" y="4059936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一条提示词只解决一件核心事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AI 给的直接用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0" y="4773168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806440" y="4773168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你的判断才是最后一道关（M7）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141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做透② 绩效反馈对话准备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全课最高价值场景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100 分钟 · 含演练 45 分钟 ★★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60 / 141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开场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你手上，是不是有一场「该谈但还没谈」的话？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某个下属表现一直不达标，你早就该说了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绩效面谈马上要开，你不知道怎么开口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团队里有人状态不对，你想关心又怕说错话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—— 管理者最耗心力的，从来不是 KPI，是这些「跟人有关的话」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141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定位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两种谈法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凭感觉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2788" y="1901952"/>
            <a:ext cx="407365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凭感觉上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开口才想说什么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对方一急你就慌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谈完问题还在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关系还搞僵了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有准备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9500" y="1901952"/>
            <a:ext cx="407365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准备好再谈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SBI 把话说清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帮你预演反应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达成改进共识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关系不受损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141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来源：SBI 反馈模型（Situation-Behavior-Impact），Center for Creative Leadership。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核心框架 · SBI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三段式：情境 · 行为 · 影响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1188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说什么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920240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83880" y="1920240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反例 → 正例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 情境 Situation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7472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什么时候、什么场合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633472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83880" y="2633472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「你最近」→「上周三的项目会上」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B 行为 Behavior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7472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8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具体做了什么（可观察，不评价人品）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46720" y="3346704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83880" y="3346704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「你不主动」→「三次评审会你没发言」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I 影响 Impact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47472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1188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这个行为带来了什么影响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0" y="4059936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83880" y="4059936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「大家有意见」→「结论被推迟了 2 天」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141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SBI 对比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同一件事，两种说法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评价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主观评价（伤人的）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「你态度有问题」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「你最近很不积极」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「大家都对你有意见」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对方立刻防御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SBI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68896" y="1901952"/>
            <a:ext cx="4334256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SBI（可观察的）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「上周评审会你没发言」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「两次协作没主动跟进」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「结论被推迟了 2 天」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对方能听进去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141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核心框架 B · CRAFT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把需求说给 AI 听（沿用 M3）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0">
                <a:solidFill>
                  <a:srgbClr val="16242E"/>
                </a:solidFill>
                <a:latin typeface="Microsoft YaHei"/>
                <a:ea typeface="Microsoft YaHei"/>
              </a:rPr>
              <a:t>沿用 M3 的 CRAFT 五要素，只是这次，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动作换成「帮我准备一场对话」。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31920"/>
            <a:ext cx="105156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2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背景：你的真实事实（脱敏）</a:t>
            </a:r>
          </a:p>
          <a:p>
            <a:pPr>
              <a:lnSpc>
                <a:spcPct val="112000"/>
              </a:lnSpc>
              <a:spcAft>
                <a:spcPts val="12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角色：资深 HR 教练（熟悉 SBI）</a:t>
            </a:r>
          </a:p>
          <a:p>
            <a:pPr>
              <a:lnSpc>
                <a:spcPct val="112000"/>
              </a:lnSpc>
              <a:spcAft>
                <a:spcPts val="12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动作：理事实 → 写话术 → 扮对方预演；格式：SBI 表 + 话术分段 + 预演两栏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141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★ AI 三个帮法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在这件事上，能帮你三步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帮法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6766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6492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AI 做什么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09760" y="192024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46920" y="192024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对你的价值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备素材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6766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6492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把零散事实整理成 SBI 三条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509760" y="263347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46920" y="263347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从「凭感觉」到「有依据」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预演话术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6766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6492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帮你把开场 / 转折 / 收尾写出来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09760" y="3346704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46920" y="3346704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从「不知怎么开口」到「有稿在手」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换位预演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6766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6492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扮演你的下属，模拟他可能的反应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509760" y="4059936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46920" y="4059936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从「怕谈崩」到「有预案」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141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553212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三个帮法叠加 = 给每个管理者配一个随叫随到的沟通教练。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141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5156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★ 完整提示词示范（CRAFT 五要素齐全）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【背景】我是团队负责人，有位下属近两个月业绩达标但主动性偏弱：三次评审会没发言，两次跨部门协作没有主动跟进。我要做一次正式绩效反馈；担心说重了伤他、说轻了没用。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【角色】你是资深 HR 教练，熟悉 SBI 反馈模型。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【动作】第一步，把这几个事实整理成 SBI 三段（情境-行为-影响）；第二步，帮我写这次对话的完整话术（开场 / 指出问题 / 听他的说法 / 收尾共识）；第三步，扮演我的这位下属，模拟他可能的三种反应，并告诉我该怎么接。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【格式】先 SBI 表格，再话术分段，最后对话预演（「他可能说」与「我可以接」两栏）。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【语气】专业、有建设性，谈完要让他既有压力又不觉得被否定。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67 / 141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★ 红线提醒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帮你准备，但有些事只能你来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话必须你自己说 —— 你面对的是活生生的人，不是执行脚本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判断和担责必须你来 —— 他到底行不行、给什么评价，是你的责任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复核 AI 给的「事实」—— 它可能把你的主观印象写成客观事实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这正是要守住的：AI 可以准备，不能替你担责（呼应 M7）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141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甲直接谈 vs 乙准备了谈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1308" y="1901952"/>
            <a:ext cx="448513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甲：没准备直接谈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开场：「你最近状态不行啊」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对方立刻防御：「我哪里不行？」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谈成争吵，问题没解决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领导觉得难管，下属觉得不被尊重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8020" y="1901952"/>
            <a:ext cx="448513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乙：用 AI 准备了谈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开场：上周评审会没发言（事实）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对方能听进去：「那我该怎么做」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达成 2 条改进共识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双方都知道下一步做什么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141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案例解读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准备过的谈法，赢在这三处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开场用事实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不讲印象，讲具体发生了什么 → 对方不防御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有 SBI 骨架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情境-行为-影响，逻辑清晰 → 对方听得懂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预演过反应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扮过对方，心里有预案 → 临场不慌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80060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准备这件事，AI 能帮你；说得好不好，还是看你。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141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用 AI 准备好你自己的一场真实对话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挑一场真实的该谈却没谈的对话，走完「备素材 → 预演 → 定稿」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45 分钟（个人 28 + 互演 12 + 分享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一份《绩效反馈对话准备稿》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① 挑一场你真实的、该谈但还没谈的对话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② 用《绩效反馈对话准备提示词模板》按 CRAFT 写提示词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③ 让 AI 输出 SBI 三段 + 话术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④ 让 AI 扮演你的对话对象，真跑一轮预演，你练怎么接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⑤ 改一版属于你自己的话术稿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141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四步准备法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从零散事实到一稿在手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理事实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把你想说的，写成 SBI 三条（只留可观察的行为）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让 AI 写话术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 / 指出问题 / 听他说 / 收尾共识，分段成稿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扮对方预演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 AI 当你的下属，说出他可能的反应，你练怎么接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88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80974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91640" y="475488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874520" y="480060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改成你的话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0" y="480974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的稿子当脚手架，改成你平时说话的样子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064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最后一步最重要：稿子是脚手架，不是剧本。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72 / 141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巡场关注点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讲师巡场看什么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不敢挑真实对话 → 鼓励：这本来就是最难的事，练一次就敢了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SBI 里写满主观评价 → 拉回来：只留「可观察的行为」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提示词缺「扮对方」一步 → 强烈建议补上，这是本模块精华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说「AI 扮得不像我的下属」→ 好的开始！让他补性格/背景，再扮一次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73 / 141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DEBRIEF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三个问题，逼出思考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预演时，AI 说出的哪句话，是你没想到的？</a:t>
            </a:r>
          </a:p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准备过之后，你对「谈这场话」的底气，变了多少？</a:t>
            </a:r>
          </a:p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哪一句，你绝对不要让 AI 替你说？——那就是你的责任区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74 / 141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最难谈的那场话，不是靠勇气，是靠准备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13147"/>
                </a:solidFill>
                <a:latin typeface="Microsoft YaHei"/>
                <a:ea typeface="Microsoft YaHei"/>
              </a:rPr>
              <a:t>一句话记住：准备，让你有底气去谈。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657600"/>
            <a:ext cx="10515600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2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带走动作①：这周用 AI 准备一场真实对话，谈完记一句「差别在哪」</a:t>
            </a:r>
          </a:p>
          <a:p>
            <a:pPr>
              <a:lnSpc>
                <a:spcPct val="112000"/>
              </a:lnSpc>
              <a:spcAft>
                <a:spcPts val="12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带走动作②：把 SBI + CRAFT 模板存起来，下次谈之前走一遍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75 / 141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卡点救场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演练常见卡点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卡点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4880" y="192024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92040" y="192024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救场动作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不愿暴露真实下属问题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54880" y="263347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92040" y="263347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允许改人名，或用「一个朋友的管理困扰」代替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把话术当台词背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54880" y="3346704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92040" y="3346704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提醒：稿子是脚手架不是剧本，现场要看着人说话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预演时笑场不投入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4880" y="4059936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92040" y="4059936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讲师带头示范：自己扮管理者，让 AI 扮下属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觉得「太敏感不谈」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54880" y="4773168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92040" y="4773168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强调：不谈的成本更高；有准备地谈是专业，不是刁难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76 / 141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软在它是关于人的，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硬在它真的改变你和团队的关系。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77 / 141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半做透③ 评估类：汇报材料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结构最难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60 分钟 · 含演练 20 分钟 · 方法讲透 演练从简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78 / 141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开场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最痛的活，是「攒汇报」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0312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0">
                <a:solidFill>
                  <a:srgbClr val="16242E"/>
                </a:solidFill>
                <a:latin typeface="Microsoft YaHei"/>
                <a:ea typeface="Microsoft YaHei"/>
              </a:rPr>
              <a:t>一堆数据、一堆进展，要在有限时间里，整成老板看得懂的东西。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20040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13147"/>
                </a:solidFill>
                <a:latin typeface="Microsoft YaHei"/>
                <a:ea typeface="Microsoft YaHei"/>
              </a:rPr>
              <a:t>难在哪？难在「结构」。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AI 帮你把数据和结构先搭起来，你做最后的判断。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79 / 141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来源：芭芭拉·明托《金字塔原理》The Minto Pyramid Principle。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核心框架 · 金字塔原理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汇报结构的四条铁律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原则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92024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80360" y="192024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说明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63840" y="1920240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0" y="1920240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汇报里怎么用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结论先行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43200" y="263347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880360" y="263347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先说结论，再说理由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2633472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01000" y="2633472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开头一句话给结论，别让老板猜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以上统下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34670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34670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上层观点统摄下层论据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863840" y="3346704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01000" y="3346704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一级要点要有 2–3 条支撑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归类分组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743200" y="4059936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880360" y="4059936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同类信息放一组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863840" y="4059936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01000" y="4059936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把一堆进展归成「成绩/问题/计划」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逻辑递进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43200" y="4773168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880360" y="4773168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按时间、结构或重要性排序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863840" y="4773168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01000" y="4773168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按重要性排，最重要的先说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80 / 141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结构示范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从结论到论据的金字塔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92728" y="1828800"/>
            <a:ext cx="4206240" cy="8686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21328" y="1883664"/>
            <a:ext cx="1766621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3473" y="1901952"/>
            <a:ext cx="2042770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Q3 运营稳中有忧，重点抓留存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25928" y="2752344"/>
            <a:ext cx="6339840" cy="868680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54528" y="2807208"/>
            <a:ext cx="2662733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支撑一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457" y="2825496"/>
            <a:ext cx="3194914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成绩：用户增长 12%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59128" y="3675888"/>
            <a:ext cx="8473440" cy="8686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87728" y="3730752"/>
            <a:ext cx="3558845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支撑二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87441" y="3749040"/>
            <a:ext cx="4347058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问题：留存下降 3 个点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2328" y="4599432"/>
            <a:ext cx="10607040" cy="868680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0928" y="4654296"/>
            <a:ext cx="4454957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支撑三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59425" y="4672584"/>
            <a:ext cx="5499202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计划：三招提升留存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632704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结论先行，三层支撑。老板一眼看到重点。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81 / 141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AI 三步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让 AI 帮你搭最难的那部分：结构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整合数据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把零散数据归类、找出异常；你要提供真实数据并核对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搭结构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用金字塔原理给出汇报框架；你判断是否符合老板关注点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出初稿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按框架写出汇报文稿；你改成自己的话，补关键判断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80060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红线：AI 整合的数据必须你自己核对——数字错了，责任是你的。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82 / 141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5156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M5 · 示例 · 汇报材料生成提示词（CRAFT 齐全）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【背景】我是运营负责人，要向总经理汇报 Q3 运营情况，现有数据：用户增长 12%、留存率下降 3 个百分点、三个新功能上线但使用率偏低。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【角色】你是资深商业汇报顾问，熟悉金字塔原理。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【动作】先按「成绩 / 问题 / 下一步」归类这些数据，再用金字塔原理搭出汇报结构，最后写出初稿。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【格式】先给结构（结论 + 3 个一级要点 + 支撑），再给初稿（800 字以内）。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【语气】稳重、直面问题又不失信心，突出我的判断而非只有数据。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83 / 141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搭一份汇报的结构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拿你手上一个真实的汇报任务，让 AI 归类 + 搭金字塔结构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分钟（个人 12 + 分享 8）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一版汇报结构（结论 + 三层支撑）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① 拿一个真实的汇报任务（周报 / 月报 / 项目汇报均可）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② 列出你的关键数据 / 事实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③ 用提示词让 AI 归类 + 搭金字塔结构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④ 你判断结构对不对，改一版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84 / 141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DEBRIEF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AI 给的结构，哪一条是你没想到的？</a:t>
            </a:r>
          </a:p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哪一条结构你改了？为什么改？——那就是你的专业判断</a:t>
            </a:r>
          </a:p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数据核对时，你有没有发现 AI 记错的？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85 / 141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帮你搭结构，判断留给你自己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带走一个动作：把《汇报材料提示词模板》存下来。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74904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6FA32E"/>
                </a:solidFill>
                <a:latin typeface="Microsoft YaHei"/>
                <a:ea typeface="Microsoft YaHei"/>
              </a:rPr>
              <a:t>下次写汇报，先跑一遍结构。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93776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0">
                <a:solidFill>
                  <a:srgbClr val="16242E"/>
                </a:solidFill>
                <a:latin typeface="Microsoft YaHei"/>
                <a:ea typeface="Microsoft YaHei"/>
              </a:rPr>
              <a:t>→ 下一模块：从「自己高效」升级到「团队高效」。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86 / 141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卡点救场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演练常见卡点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卡点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0" y="1920240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57800" y="1920240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救场动作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「我们有固定模板」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20640" y="2633472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57800" y="2633472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更好——让 AI 按你的模板填，省内容组织时间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数据涉密不愿输入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20640" y="3346704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57800" y="3346704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用脱敏数据，或用虚拟数据演示方法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纠结文案好不好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20640" y="4059936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57800" y="4059936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拉回来：本模块只搭结构，文案打磨在后面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87 / 141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个人高效靠工具，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团队高效靠资产。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88 / 141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做透④ 团队提效：把经验萃成资产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差异化护城河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100 分钟 · 含演练 50 分钟 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89 / 141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开场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你的团队成员，每天在忙什么？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写周报、写月报、做汇报材料、做客户方案……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共同点：重复、有套路，而且——已经有人在偷偷用 AI 写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问题不是「用不用」，是「各用各的、经验没沉淀」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今天：把这些散落的最佳实践，萃成整个团队都能用的资产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90 / 141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核心洞察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各写各的 vs 资产化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现状（各写各的）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95360" y="1920240"/>
            <a:ext cx="6583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1920240"/>
            <a:ext cx="6309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资产化后（团队共享）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模板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十个人十套格式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95360" y="2633472"/>
            <a:ext cx="6583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32520" y="2633472"/>
            <a:ext cx="6309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一套统一模板，新人即用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内容质量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参差不齐，靠个人悟性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95360" y="3346704"/>
            <a:ext cx="6583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32520" y="3346704"/>
            <a:ext cx="6309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把最好那版萃成标准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经验传承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老员工走了，经验也走了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95360" y="4059936"/>
            <a:ext cx="6583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32520" y="4059936"/>
            <a:ext cx="6309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经验留在模板和提示词里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管理成本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773168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773168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你每次都要返工改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595360" y="4773168"/>
            <a:ext cx="6583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732520" y="4773168"/>
            <a:ext cx="6309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第一版就有基本水准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91 / 141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三问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在团队里能帮的三件事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帮成员做准备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提供模板 + 提示词，成员一上手就有框架 → 团队模板库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帮团队做思考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把多人做法汇总、找出最优路径 → 最佳实践标准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帮团队做评估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用统一标准检查输出质量 → 团队质量清单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80060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三问串起来 = 一套可复制的团队能力。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92 / 141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萃取四步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从个人经验到团队资产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收集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让成员交出自己做得最好的一版（或做法）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对比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 AI 对比多版，找出共同的好结构和易错点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提炼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输出一版「标准模板 + 提示词」，你审核定稿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88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80974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91640" y="475488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874520" y="480060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固化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0" y="480974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写进团队 SOP，新人照着用，形成可复制能力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064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关键在「对比」：萃取的价值来自多个人，不是一个人。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93 / 141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5156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M6 · 示例 · 团队最佳实践萃取提示词（CRAFT 齐全）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【背景】我团队有 6 个人，每周都要写周报，格式和质量参差不齐。我收集了大家写得最好的 3 份周报，以及常见的 4 个问题（漏重点、流水账、不写下一步、数据没来源）。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【角色】你是团队流程优化顾问。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【动作】对比这 3 份周报，提炼出「优秀周报的共同结构」，再设计一套团队周报模板 + 一条让成员填写的提示词；同时针对 4 个常见问题各给一条改进规则。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【格式】① 优秀周报结构（要点）② 团队周报模板 ③ 成员填写提示词 ④ 质量检查清单。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【语气】清晰、手把手的教练口吻，让新人第一次写周报就能达标。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94 / 141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E0A82E"/>
                </a:solidFill>
                <a:latin typeface="Microsoft YaHei"/>
                <a:ea typeface="Microsoft YaHei"/>
              </a:rPr>
              <a:t>红线（呼应 M8）：萃取的是「做法」，不是把人当数据；模板服务人，不是给人加码。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94 / 141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以前 vs 萃取后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以前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以前（各写各的）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写周报：人均 1.5 小时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格式五花八门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新人要带 1 个月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你每周 3 小时改周报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以后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萃取后（团队资产）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写周报：人均 30 分钟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统一模板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照着模板即会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 15 分钟看重点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95 / 141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案例收束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省时间只是表面，沉淀能力才是根本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0312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写周报时间：1.5 小时 → 30 分钟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新人上手：1 个月 → 照着模板即会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管理者：3 小时改周报 → 15 分钟看重点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最关键的：成员走了，能力留在团队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96 / 141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萃取团队最耗时的那件活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小组选一件团队高频重复活，走完「收集 → 对比 → 提炼 → 固化」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50 分钟（收集 10 + 提炼 20 + 定稿 12 + 分享 8）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一页《团队萃取样板》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小组（4–5 人）选一件高频重复活（周报 / 月报 / 汇报 / 客户方案）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① 收集：组内每人说出自己做这件活的一条经验或一版样例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② 对比：用 AI 对比、找出共同好结构和易错点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③ 提炼：让 AI 输出「标准模板 + 提示词 + 质量清单」，组内审核改定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④ 固化：写成一页《团队萃取样板》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97 / 141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萃取样板结构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一页《团队汇报萃取样板》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板块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1920240"/>
            <a:ext cx="9875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11880" y="1920240"/>
            <a:ext cx="9601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内容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优秀结构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2633472"/>
            <a:ext cx="9875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11880" y="2633472"/>
            <a:ext cx="9601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这类汇报的好结构（3–5 条要点）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标准模板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74720" y="3346704"/>
            <a:ext cx="9875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11880" y="3346704"/>
            <a:ext cx="9601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成员照着填的骨架（栏目 + 说明）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填写提示词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74720" y="4059936"/>
            <a:ext cx="9875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11880" y="4059936"/>
            <a:ext cx="9601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成员直接复制用的 CRAFT 提示词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④ 质量清单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74720" y="4773168"/>
            <a:ext cx="9875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11880" y="4773168"/>
            <a:ext cx="9601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交之前自检的 5 条（含常见坑）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98 / 141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巡场关注点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讲师巡场看什么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选的活太个例 → 引导选「全组都做、每月都做」的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只做了一个人的经验 → 提醒：萃取的价值在对比「多个人」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模板做得太复杂 → 拉回来：新人能照着用才叫资产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组间差异大 → 好现象！不同团队的活不一样，正好各带各的走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99 / 141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DEBRIEF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萃取出来的模板，你们组真的会回去用吗？卡点在哪？</a:t>
            </a:r>
          </a:p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这套东西，怎么让全团队都知道、都用起来？</a:t>
            </a:r>
          </a:p>
          <a:p>
            <a:pPr>
              <a:lnSpc>
                <a:spcPct val="112000"/>
              </a:lnSpc>
              <a:spcAft>
                <a:spcPts val="22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16242E"/>
                </a:solidFill>
                <a:latin typeface="Microsoft YaHei"/>
                <a:ea typeface="Microsoft YaHei"/>
              </a:rPr>
              <a:t>谁负责维护它？多久更新一次？——这就是下一步治理话题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100 / 141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个人高效靠工具，团队高效靠资产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带走一个动作：把这份样板在全团队试跑一次，收集反馈再迭代。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84048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6FA32E"/>
                </a:solidFill>
                <a:latin typeface="Microsoft YaHei"/>
                <a:ea typeface="Microsoft YaHei"/>
              </a:rPr>
              <a:t>→ 下一模块：敢不敢把活真的交出去？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101 / 141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卡点救场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演练常见卡点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卡点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0" y="1920240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57800" y="1920240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救场动作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组内经验都差不多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20640" y="2633472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57800" y="2633472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让他们对比「做得最差和最好的一版」，差异更明显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「我们团队不让共享」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20640" y="3346704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57800" y="3346704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退一步：先做「个人版模板」，再谈团队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讨论跑偏到工具选型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20640" y="4059936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57800" y="4059936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拉回来：工具不重要，萃取「做法」才是重点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102 / 141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敢交，是因为你知道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哪里要留个人。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103 / 141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人机分工与质量把关：敢把活交出去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责任越大 人越靠前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70 分钟 · 含演练 30 分钟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104 / 141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M7 · 开场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你敢把活真的交出去吗？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0312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0">
                <a:solidFill>
                  <a:srgbClr val="16242E"/>
                </a:solidFill>
                <a:latin typeface="Microsoft YaHei"/>
                <a:ea typeface="Microsoft YaHei"/>
              </a:rPr>
              <a:t>很多管理者的答案是「不敢」——怕它出错，怕错了是我的责任。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2918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这个顾虑完全合理。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6FA32E"/>
                </a:solidFill>
                <a:latin typeface="Microsoft YaHei"/>
                <a:ea typeface="Microsoft YaHei"/>
              </a:rPr>
              <a:t>解法：给任务分档、给输出设关。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105 / 141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来源：HITL 人在回路 Human-in-the-Loop；阈值分级参考 Sheridan &amp; Verplank 1978 自动化十级。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M7 · 核心框架 · HITL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自动化越高，人的介入点越关键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自动化程度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1188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人的角色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0" y="1920240"/>
            <a:ext cx="6583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03720" y="1920240"/>
            <a:ext cx="6309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适用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低：AI 建议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7472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人决定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66560" y="2633472"/>
            <a:ext cx="6583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03720" y="2633472"/>
            <a:ext cx="6309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判断、评价、对外承诺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中：AI 执行人监督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7472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8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人抽查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66560" y="3346704"/>
            <a:ext cx="6583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03720" y="3346704"/>
            <a:ext cx="6309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多轮打磨的活（方案、汇报）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高：AI 自动执行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47472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1188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人定规则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66560" y="4059936"/>
            <a:ext cx="6583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903720" y="4059936"/>
            <a:ext cx="6309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高度重复、低风险的活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106 / 141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M7 · 核心框架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分工三档：给任务一把尺子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56232"/>
            <a:ext cx="274320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一档：AI 先做，人后审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1856232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主导：AI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720" y="1856232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担责：人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0" y="1856232"/>
            <a:ext cx="352044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低风险高重复（草稿、归类、初稿）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54096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127248"/>
            <a:ext cx="274320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二档：人机轮流做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3127248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主导：人机配合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60720" y="3127248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担责：人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0" y="3127248"/>
            <a:ext cx="352044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中风险多轮活（方案、汇报）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325112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4398264"/>
            <a:ext cx="274320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三档：人主导，AI 只做助手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4398264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主导：人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60720" y="4398264"/>
            <a:ext cx="201168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担责：人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4398264"/>
            <a:ext cx="3520440" cy="9052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高风险敏感活（绩效、人事、对外承诺）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64184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口诀：责任越大，人越靠前。凡是对人、对外的判断，永远在三档。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107 / 141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M7 · 验收三关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交出去的活，怎么才放心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事实关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数据、引用、事实对不对 → 人必须查（AI 会编）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逻辑关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结构、推理有没有漏洞 → 人审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风险关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有没有合规、敏感、对外风险 → 人终审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80060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任何一关拿不准 → 停下来上报，不要硬发。这不算无能，是专业。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108 / 141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5156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M7 · 示例 · 输出验收提问（让 AI 自检 + 你复核）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【背景】我刚用 AI 生成了一份对外的客户提案。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【角色】你是严格的质检员。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【动作】逐条检查：① 里面的事实/数据有没有无法确认的；② 逻辑有没有跳跃；③ 有没有可能引起误解或风险的表述。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【格式】表格：问题｜类型（事实/逻辑/风险）｜建议修改。</a:t>
            </a:r>
          </a:p>
          <a:p>
            <a:pPr algn="l">
              <a:lnSpc>
                <a:spcPct val="135000"/>
              </a:lnSpc>
            </a:pPr>
            <a:r>
              <a:rPr sz="1650" b="0">
                <a:solidFill>
                  <a:srgbClr val="FFFFFF"/>
                </a:solidFill>
                <a:latin typeface="Microsoft YaHei"/>
                <a:ea typeface="Microsoft YaHei"/>
              </a:rPr>
              <a:t>【语气】严谨、挑刺的审校口吻，确保发出去之前把坑填了。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109 / 141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M7 · 例外管理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拿不准就停，这是专业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三关里任何一关拿不准 → 停下来，上报，不要硬发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例外不是失败，是风险控制的一部分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每个团队都该有一条「例外上报线」：什么情况必须停下来问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这条线，就是 M8 团队公约的一部分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110 / 141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M7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给任务分档 + 填验收清单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列出你手上 6 项工作分档，给两项填验收清单，写一条例外上报线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分钟（个人 18 + 互评 8 + 分享 4）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《人机分工判定表》+《输出验收清单》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① 列出你手上 6 项工作，用三档尺子分档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② 给其中「一档」的两项，各填一张《输出验收清单》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③ 每人写一条自己的「例外上报线」（什么情况必须停下来问）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111 / 141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M7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敢交，是因为你知道哪里要留个人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带走两个工具：分工三档尺子 + 输出验收清单。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84048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→ 下一模块：怎么把「你一个人会」，变成「全团队照做」。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112 / 141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M7 · 卡点救场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演练常见卡点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卡点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35040" y="1920240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72200" y="1920240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救场动作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「什么都得我审，不如自己做」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0" y="2633472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72200" y="2633472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引导区分高风险 / 低风险，低风险放手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想把活全交给 AI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0" y="3346704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72200" y="3346704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用「对外材料出错」的后果帮他建立敬畏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113 / 141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能力是长出来的，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规范是定下来的。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114 / 141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沉淀与治理：从个人流到团队规范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定下规矩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70 分钟 · 含演练 30 分钟 · 选修模块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115 / 141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M8 · 开场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你的团队，有没有一套「AI 规矩」？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03120"/>
            <a:ext cx="105156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0">
                <a:solidFill>
                  <a:srgbClr val="16242E"/>
                </a:solidFill>
                <a:latin typeface="Microsoft YaHei"/>
                <a:ea typeface="Microsoft YaHei"/>
              </a:rPr>
              <a:t>什么能用、什么不能用？生成的要不要标注？谁来复核？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2918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大概率没有。大家各用各的，出了问题才想起定规矩。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48056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这一步做完，AI 才是团队的资产，而不是某个人的秘密武器。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116 / 141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来源：PDCA 循环，戴明（Deming）持续改进框架。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M8 · 核心框架 · PDCA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四个阶段，转起来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阶段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920240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80360" y="1920240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做什么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0" y="19202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35240" y="1920240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在团队 AI 里的应用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P 计划 Plan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43200" y="2633472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880360" y="2633472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定目标、定规则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80" y="2633472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35240" y="2633472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定团队 AI 使用范围和公约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D 执行 Do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0" y="3346704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346704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按规则试运行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80" y="3346704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35240" y="3346704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按模板和提示词用起来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C 检查 Check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743200" y="4059936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880360" y="4059936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检视效果和问题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98080" y="4059936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35240" y="4059936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定期收集「哪里好用、哪里出问题」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 处理 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43200" y="4773168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880360" y="4773168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改进固化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98080" y="4773168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35240" y="4773168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把好做法写进规范，问题清掉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117 / 141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M8 · 边界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来源：认知外包的认识论讨论（GERLICH 2025；LEE 等 2025, ACM CHI）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可以外包 vs 绝不能外包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可以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可以放心外包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信息整理、草稿生成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格式润色、语言转换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重复流程执行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绝不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绝不能外包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判断、决策、担责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对人的评价与关系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0A8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价值观与伦理判断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118 / 141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M8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起草团队 AI 使用公约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小组起草一份《团队 AI 使用公约》，含五条款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分钟（个人 10 + 小组 15 + 分享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《团队 AI 使用公约》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① 使用范围与禁止项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② 输出复核要求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③ 数据与隐私红线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④ 标注与透明（哪些需说明用了 AI）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⑤ 责任归属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119 / 141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M8 · 公约示范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五条款骨架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条款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核心内容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使用范围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91840" y="2633472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29000" y="2633472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哪些活建议用、哪些禁止用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复核要求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91840" y="3346704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29000" y="3346704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谁复核、复核哪几关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数据红线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4059936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4059936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哪些数据不许输入外部工具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④ 标注透明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91840" y="4773168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429000" y="4773168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对外材料要不要标注用了 AI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⑤ 责任归属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291840" y="5486400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29000" y="5486400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出了错谁负责（永远是具体的人）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120 / 141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M8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能力是长出来的，规范是定下来的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带走一个动作：回去把这份公约讨论定版。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84048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→ 最后一模块：把两天的收获，变成 30 天能落地的计划。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121 / 141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M8 · 卡点救场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演练常见卡点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卡点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0" y="1920240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57800" y="1920240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救场动作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「定公约太正式」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20640" y="2633472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57800" y="2633472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那就先定「三条最要紧的红线」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「公司有规定」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20640" y="3346704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57800" y="3346704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让他把公司规定和团队公约对齐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122 / 141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不要等 AI 替你工作，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要让 AI 替你省出时间。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123 / 141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M9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行动落地：30 天提效计划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带走能落地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80 分钟 · 含演练 30 分钟 · 全课收尾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124 / 141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全课复盘（一）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两条主线，一张图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① 管理者个人 AI 助理：计划类（M3）/ 领导类（M4）/ 评估类（M5）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② 团队能力萃取：团队汇报资产化（M6）+ 分工把关（M7）+ 治理（M8）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起点：AI 素养四层（M1）→ 地图（M2）→ 做透 → 分工 → 治理 → 落地</a:t>
            </a:r>
          </a:p>
          <a:p>
            <a:pPr>
              <a:lnSpc>
                <a:spcPct val="112000"/>
              </a:lnSpc>
              <a:spcAft>
                <a:spcPts val="1500"/>
              </a:spcAft>
            </a:pPr>
            <a:r>
              <a:rPr sz="16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50">
                <a:solidFill>
                  <a:srgbClr val="16242E"/>
                </a:solidFill>
                <a:latin typeface="Microsoft YaHei"/>
                <a:ea typeface="Microsoft YaHei"/>
              </a:rPr>
              <a:t>首尾闭环：M8 做治理，M9 落到 30 天计划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125 / 141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全课复盘（二）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你带走了什么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40480" y="1920240"/>
            <a:ext cx="9509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77640" y="1920240"/>
            <a:ext cx="9235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带走的实物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M1 AI 素养四层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40480" y="2633472"/>
            <a:ext cx="9509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77640" y="2633472"/>
            <a:ext cx="9235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自评表——我在第几层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M2 提效地图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40480" y="3346704"/>
            <a:ext cx="9509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77640" y="3346704"/>
            <a:ext cx="9235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场景地图——最痛的 3 个格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M3 计划类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40480" y="4059936"/>
            <a:ext cx="9509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77640" y="4059936"/>
            <a:ext cx="9235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目标拆解提示词模板 + 一条工作流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M4 绩效反馈对话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40480" y="4773168"/>
            <a:ext cx="9509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977640" y="4773168"/>
            <a:ext cx="9235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对话准备提示词模板 + 一份准备稿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8640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548640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M5 汇报材料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840480" y="5486400"/>
            <a:ext cx="9509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977640" y="5486400"/>
            <a:ext cx="9235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汇报材料提示词模板（简版）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619963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619963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M6 团队提效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40480" y="6199632"/>
            <a:ext cx="9509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977640" y="6199632"/>
            <a:ext cx="9235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团队汇报萃取样板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691286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" y="691286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M7 分工把关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840480" y="6912864"/>
            <a:ext cx="9509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977640" y="6912864"/>
            <a:ext cx="9235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人机分工判定表 + 输出验收清单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762609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762609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M8 治理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840480" y="7626096"/>
            <a:ext cx="9509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977640" y="7626096"/>
            <a:ext cx="9235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 AI 使用公约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126 / 141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快照库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场景 + 提示词要点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4048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7764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0" y="19202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06440" y="1920240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快照提示词要点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会议议题与纪要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048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7764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组织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0" y="2633472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06440" y="2633472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给会议目标 → 出议题 + 纪要模板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1on1 提纲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4048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7764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领导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0" y="3346704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806440" y="3346704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给下属近况 → 出 1on1 提纲 + 问题清单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项目进度汇总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4048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97764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组织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0" y="4059936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06440" y="4059936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给零散进展 → 汇总成进度表 + 异常标记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127 / 141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场景快照库（二）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更多场景，回去自己套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4048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7764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0" y="19202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06440" y="1920240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快照提示词要点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新人 onboarding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048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7764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知识管理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0" y="2633472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06440" y="2633472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给岗位信息 → 出新人 30 天上手清单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数据异常分析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4048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7764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评估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0" y="3346704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806440" y="3346704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给数据 → 找异常 + 可能原因 + 追问清单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年度述职准备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4048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97764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评估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0" y="4059936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06440" y="4059936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给全年成果 → 出述职结构 + 亮点提炼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128 / 141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30 天提效计划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四周四步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6949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6675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92640" y="192024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829800" y="192024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1 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6949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6675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把一条工作流（M3/M4）真跑 3 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692640" y="2633472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29800" y="2633472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形成肌肉记忆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2 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6949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6675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在团队试跑一份萃取样板（M6）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692640" y="3346704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29800" y="3346704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验证团队可用性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3 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6949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6675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起草并向团队宣讲 AI 使用公约（M8）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692640" y="4059936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829800" y="4059936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让规矩立起来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4 周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773168"/>
            <a:ext cx="6949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773168"/>
            <a:ext cx="6675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复盘：省了多少时间、哪些没用起来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692640" y="4773168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829800" y="4773168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迭代下一轮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129 / 141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制定你自己的 30 天提效计划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把两天的收获，写成带时间点的 30 天动作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分钟（个人 18 + 互看 8 + 点评 4）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《30 天 AI 提效计划》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参考结构：第 1 周跑工作流 / 第 2 周试跑团队样板 / 第 3 周立规矩 / 第 4 周复盘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不是愿望清单，是带时间点的动作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每一周只做一件事，做完再下一周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130 / 141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★ 课后能干什么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两天课结束，你能做到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3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说清 AI 素养四层，知道自己该练哪一层</a:t>
            </a:r>
          </a:p>
          <a:p>
            <a:pPr>
              <a:lnSpc>
                <a:spcPct val="112000"/>
              </a:lnSpc>
              <a:spcAft>
                <a:spcPts val="13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画出自己的 AI 提效场景地图，圈定最痛的 3 个格</a:t>
            </a:r>
          </a:p>
          <a:p>
            <a:pPr>
              <a:lnSpc>
                <a:spcPct val="112000"/>
              </a:lnSpc>
              <a:spcAft>
                <a:spcPts val="13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手上带走 2–3 条做完的工作流 + 对应提示词模板</a:t>
            </a:r>
          </a:p>
          <a:p>
            <a:pPr>
              <a:lnSpc>
                <a:spcPct val="112000"/>
              </a:lnSpc>
              <a:spcAft>
                <a:spcPts val="13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用三档尺子分任务、用验收清单把关，敢把活交出去</a:t>
            </a:r>
          </a:p>
          <a:p>
            <a:pPr>
              <a:lnSpc>
                <a:spcPct val="112000"/>
              </a:lnSpc>
              <a:spcAft>
                <a:spcPts val="13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（两天版额外）完成一个团队提效场景 + 起草团队 AI 使用公约</a:t>
            </a:r>
          </a:p>
          <a:p>
            <a:pPr>
              <a:lnSpc>
                <a:spcPct val="112000"/>
              </a:lnSpc>
              <a:spcAft>
                <a:spcPts val="13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（两天版额外）用 AI 预演过一次真实的绩效反馈对话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131 / 141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结课承诺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回去第一个要提效的活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105156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每人写下：回去之后，第一个要提效的活是什么。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661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当众念一句，作为对自己的承诺。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承诺越具体，落地概率越高。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132 / 141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37744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1">
                <a:solidFill>
                  <a:srgbClr val="FFFFFF"/>
                </a:solidFill>
                <a:latin typeface="Microsoft YaHei"/>
                <a:ea typeface="Microsoft YaHei"/>
              </a:rPr>
              <a:t>不要等 AI 替你工作，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1">
                <a:solidFill>
                  <a:srgbClr val="8DC643"/>
                </a:solidFill>
                <a:latin typeface="Microsoft YaHei"/>
                <a:ea typeface="Microsoft YaHei"/>
              </a:rPr>
              <a:t>要让 AI 替你省出时间——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1">
                <a:solidFill>
                  <a:srgbClr val="FFFFFF"/>
                </a:solidFill>
                <a:latin typeface="Microsoft YaHei"/>
                <a:ea typeface="Microsoft YaHei"/>
              </a:rPr>
              <a:t>去做只有你能做的事。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133 / 141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卡点救场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常见卡点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卡点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0" y="19202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806440" y="1920240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救场动作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不知道选哪个场景落地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0" y="2633472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06440" y="2633472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回到 M2 圈定的「最痛 3 个格」挑一个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「回去没时间做」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0" y="3346704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06440" y="3346704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 30 天计划缩成「每周 1 个动作」，降低门槛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想一次全上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0" y="4059936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06440" y="4059936"/>
            <a:ext cx="7406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劝住：第 1 周只跑一条流，跑通了再扩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134 / 141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AI 智能体工作流 · 管理者提效实战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4048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0">
                <a:solidFill>
                  <a:srgbClr val="8DC643"/>
                </a:solidFill>
                <a:latin typeface="Microsoft YaHei"/>
                <a:ea typeface="Microsoft YaHei"/>
              </a:rPr>
              <a:t>两天完整版 · 10 模块 · 720 分钟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84632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0">
                <a:solidFill>
                  <a:srgbClr val="6FA32E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135 / 141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好反馈的特征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四个特征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特征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23360" y="1920240"/>
            <a:ext cx="9326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60520" y="1920240"/>
            <a:ext cx="9052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以事实开场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23360" y="2633472"/>
            <a:ext cx="9326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160520" y="2633472"/>
            <a:ext cx="9052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不讲印象，先讲具体发生了什么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对事不对人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23360" y="3346704"/>
            <a:ext cx="9326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60520" y="3346704"/>
            <a:ext cx="9052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谈的是行为，不是人品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给对方说话空间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23360" y="4059936"/>
            <a:ext cx="9326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160520" y="4059936"/>
            <a:ext cx="9052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听他的说法，而不是单方面输出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收在共识上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023360" y="4773168"/>
            <a:ext cx="9326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160520" y="4773168"/>
            <a:ext cx="9052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谈完双方都知道「下一步做什么」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136 / 141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对话预演示例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「他可能说」 vs 「我可以接」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他可能说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35040" y="1920240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72200" y="1920240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我可以接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「我不知道要发言啊」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0" y="2633472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72200" y="2633472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「是我没提前说清，那下次我们这样约定……」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「我最近太忙了」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0" y="3346704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72200" y="3346704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「我理解，我想聊的是怎么让重要的事不被挤掉」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「那是不是说我做得不好」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35040" y="4059936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72200" y="4059936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「不是否定你，是想和你一起把主动性这块补上」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137 / 141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补充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为什么「对比多版」是萃取的关键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一个人的做法 = 个人经验，不一定是最优解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多个人对比 = 找出「反复出现的好结构」和「共性的坑」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AI 最擅长做的事，就是「对比多份材料、归纳共性」</a:t>
            </a:r>
          </a:p>
          <a:p>
            <a:pPr>
              <a:lnSpc>
                <a:spcPct val="112000"/>
              </a:lnSpc>
              <a:spcAft>
                <a:spcPts val="1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所以萃取的输入不是一份，是「最好的一版 + 常见问题」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138 / 141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M7 · 补充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三档判断练习：这些活属于哪一档？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工作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风险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920240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72200" y="1920240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建议档位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整理会议纪要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0" y="2633472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72200" y="2633472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一档（AI 先做，人后审）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写方案初稿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2628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中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35040" y="3346704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72200" y="3346704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二档（人机轮流做）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给下属的绩效评价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912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2628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35040" y="4059936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72200" y="4059936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三档（人主导，AI 只做助手）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对外报价承诺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0" y="4773168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26280" y="4773168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035040" y="4773168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172200" y="4773168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三档（人主导）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数据周报整理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389120" y="548640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26280" y="548640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035040" y="5486400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172200" y="5486400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一档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139 / 141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M8 · 补充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公约怎么从「一纸文件」变成「团队习惯」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9222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73736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78308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小范围试点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79222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先在一个小组试一个月，收集问题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4320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9806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74320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4520" y="278892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收集反馈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79806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哪些条款好用、哪些太严、哪些没人遵守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4904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80390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74904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74520" y="379476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修订定版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80390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把好用的保留、太严的放宽、没用的删掉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880"/>
            <a:ext cx="960120" cy="82296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809744"/>
            <a:ext cx="96012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91640" y="4754880"/>
            <a:ext cx="9921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874520" y="4800600"/>
            <a:ext cx="3108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全员推行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0" y="4809744"/>
            <a:ext cx="6446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定版后全员宣讲，纳入日常管理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064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PDCA 转起来，公约才是活的。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140 / 141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M9 · 补充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怎么知道你（和团队）真的提效了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衡量方式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时间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91840" y="2633472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29000" y="2633472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同一件活，做完花的分钟数：前 vs 后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质量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91840" y="3346704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29000" y="3346704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返工次数 / 出错率：前 vs 后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沉淀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4059936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4059936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团队模板库 / 提示词库新增了几个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能力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91840" y="4773168"/>
            <a:ext cx="10058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429000" y="4773168"/>
            <a:ext cx="9784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新人上手速度：前 vs 后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智能体工作流：管理者提效实战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141 / 141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