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开场：今天讲一件事——为什么绩效管理总是『掉在地上』？不是不会，是没时间、没素材、张不开嘴。这一天，用 AI 把目标、反馈、面谈做扎实。红线：AI 帮你准备，你自己谈。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导览课程地图：先给全局感。模块三、四是全天重心（演练密集）。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点明目标动词都是可观测的（识别/运用/制定）。让学员知道验收标准。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立场页：把全课红线一次说清。这也是本课与『让 AI 自动生成评价』类做法最大的区别。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开场核心痛点页：把「绩效管理难」拆成三个可解决的卡点，制造共鸣。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开场核心区分：AI 是备课搭档，不是发言人。为模块一的「边界」铺垫。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开场案例：同一份 AI 草稿、两种结局。让学员自己得出「关键在自己」的结论。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开场三问：做成思考停顿页。让学员带着自己的答案进入课程，不急于给结论。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课程节奏页：给学员一个时间锚点，尤其提醒下午两个大模块需要精力。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三个约定：把课堂规则一次说清，尤其「只谈真的 + 脱敏」是后面所有练习的前提。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模块一过渡页。今天所有用 AI 的地方，都建立在先划清边界之上。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人在回路：把 AI 与人的位置分开。强调「AI 干活，人担责」这一句。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认知外包：讲清过度依赖的风险。三个危险信号让学员自我对照。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核心对照表：逐行带读。让学员自己看出这条线——准备类可给 AI，决定+表达类不能。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四条红线：这页要慢讲、重复一遍。特别强调第③条——不直接念稿。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模块二引入：两句真实虚目标，让学员亲身感受「年底没法评」的荒谬。强调虚目标三特征——没数字、没时点、没标准。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SMART 经典框架：George T. Doran, 1981, Management Review。逐条带读五要素；强调 M（可衡量）最要命，T 别写「尽快」。收口：SMART 解决「写清楚」，不解决「对不对」。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OKR 经典框架：Grove 在 Intel 提出、Doerr 引入 Google。核心铁律——KR 是结果不是动作。用「完成 10 场培训 vs 新人 30 天上手率」对比讲透。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订目标三个动作：重写 / 查漏 / 反向检验。第③个反向检验最有价值——让它挑刺，提前发现盲区。重申：价值排序由人定。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 2 重点：目标改写工作坊。必须用真实目标。收口三类高频问题——没数字 / 把动作当结果 / 方向错。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模块二收束 + 转场模块三：SMART 写清楚、OKR 写对方向；目标订清楚后，最难的是反馈（卡在没素材）。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模块二过渡页。目标链条的第一块基石。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模块二收束 + 转场到模块三（反馈）。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SMART 自查五问：把五要素变成五道自问题，学员带回去就能用。要求写下当前一个目标的五问答案。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常见坑表：把学员最容易踩的三类坑做成对照表（原写法 / 问题 / 改法）。这块建议用 10 分钟逐行讲。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提示词示范：给出一段可直接复用的目标改写提示词。强调把「岗位、现状数据、期望方向」三项喂进去，输出质量差很多。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模块二案例：一句虚目标 → 一条可评价目标的完整改写路径。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模块二小结：四句话收束。自然过渡到模块三（反馈）。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收束模块二的 AI 用法：重申价值排序由人定。AI 只管把目标写清楚。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强调目标与反馈的连锁关系，为模块三再垫一层。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模块三过渡页。全天最难的第一件事。反馈卡在没素材、没时间，AI 能补前两个。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引入页：三原因。明确告诉学员——前两件 AI 能帮，第三件帮不了，这是分界线。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SBI 核心页：用同一件事的两种说法对比，让学员直观感受 SBI 的力量。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SBI + 一条路：把这句公式讲透。第四行是关键——没这条，反馈就停在批评。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三步。重点强调第①步是「喂」不是「编」——编出来的故事当面一问就穿帮。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四类风险：幻觉最危险，偏见最隐蔽。这是学员最容易忽略、也最该带走的清单。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练习3 重点：『不许念稿』这条必须严厉执行，这是本模块最有价值的教学点。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模块三收束 + 转场到模块四（面谈）。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逐要素拆 B：这一格最易写成评价。给出「他人也能看到」这个自测标准。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逐要素拆 S：把时间锁死。具体场景是让对方「想起来」的钥匙。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逐要素拆 I：影响是行动的引擎。让对方看到后果，改的动力才出来。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案例：同一件事三种说法。让学员亲眼看到措辞差别带来的结果差异。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事实随手记：把「没素材」这个根因解决掉。这个动作要在课后继续做。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四风险体检表：把前面讲的四类风险做成可操作的表格，学员带着它逐项校验。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思考停顿：让学员动手前先感受一下「敢不敢说」。不敢说就说明草稿还没过关。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模块四过渡页。全天重心（⭐⭐）。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引入页：三个困境，根源统一。强调 AI 只解决「准备」，不解决「出席」。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关键区分：两种对话混用会出两种事故。给出切换技巧——先聊未来，再谈评价。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GROW：逐条讲，配上一句示例话术。强调 O 让对方先说、W 承诺要具体。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四步。第②步最有价值——预演对方反应。第④步红线必须重读。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四类高难度场景，每类一句话术。让学员知道——话术可以先备，但语气要是自己的。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练习4 重点：「最怕的一句话」这个动作特别重要，一定要让学员填。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模块四收束 + 转场到模块五（跟进与整合）。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面谈示范对话：把「一谈就崩」到「能把话谈下去」的过程演一遍，这是模块四最实用的教学。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GROW 逐要素拆 G：目标对齐是面谈的方向盘。给出开场的具体话术。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GROW 逐要素拆 W：承诺三件事。缺一件就要追一句「具体什么时候？」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优先级矩阵：帮学员把有限的准备精力放在最重的那一场面谈上。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高绩效者案例：很多管理者不敢谈强人。这个案例给出一个可行路径——先认可再拉回诉求。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面谈七阶检查表：给观察员一把尺子，也给说话方一个自检清单。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模块五过渡页。全课最后一站 + 精神收口。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Kolb 经验学习圈：强调别停在「我懂了」，要提炼原则 + 做下次实验。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双因素理论：把它接到绩效对话上——只谈问题等于只碰保健因素。给 AI 加一句提示提升反馈质量。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习惯三节奏。月盘那句「问题 vs 成绩」特别关键——人天然记得问题忘记成绩。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三条自检是全课的精神收口。不要赶，慢慢讲，让学员真的停下来想。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练习5：承诺必须具体到日期。含糊承诺不许贴墙。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复盘四问：把 Kolb 落成可操作的四个格子。强调第3问只改一点。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双因素落地对比：把 Herzberg 理论变成两栏具体话术。[保健] vs [保健+激励]。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行为层保障：把「我会注意」变成「我有机制」。三条可操作做法。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带走一句话：给学员一个落笔的时刻。写下来的承诺才有可能发生。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全天回顾：一张表串起五个经典框架。强调全部公共框架、已标来源。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行动承诺 + 收尾金句。全课结束。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收官页：Coursemaster 出品。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带走什么：三件（思路 / 方法 / 行动）。强调整天课程的价值落在第三个上。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最后一个问题：把行动落到明天。让学员现场写下来并互相说出。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结束页：全课金句 + 署名。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模块二反面案例：拿两个「看起来像目标」的写法逐句拆——没数字 / 没时点 / 没标准。让学员现场改一版。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SMART 五要素自查：Doran 1981。逐条提问，尤其 M（可衡量）与 T（时限）。提醒：SMART 解决「写清楚」，不解决「对不对」。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OKR 经典框架二：Grove 在 Intel 提出、Doerr 引入 Google。KR 的判定标准是「结果不是动作」，用两组例子反着练。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用法：把目标丢给 AI 做三件事——重写 / 查漏 / 反向检验。强调第③个最有价值，能提前发现盲区；但价值排序由人定。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重点练习 2：目标改写工作坊（时长最长）。必须用学员手上真实目标；巡回辅导，收口三类问题——没数字 / 把动作当结果 / 方向错。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模块二收束金句页：SMART 让你写清楚，OKR 让你写对方向。留 30 秒让学员记住这句话，再转场模块三。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3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4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732520" y="1234440"/>
            <a:ext cx="2697480" cy="1051560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15400" y="1344168"/>
            <a:ext cx="2331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15400" y="1801368"/>
            <a:ext cx="23317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订清楚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732520" y="2468880"/>
            <a:ext cx="2697480" cy="1051560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15400" y="2578608"/>
            <a:ext cx="2331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反馈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15400" y="3035808"/>
            <a:ext cx="23317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写具体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32520" y="3703320"/>
            <a:ext cx="2697480" cy="1051560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15400" y="3813048"/>
            <a:ext cx="23317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面谈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15400" y="4270248"/>
            <a:ext cx="233172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备扎实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178308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AI-ASSISTED PERFORMANCE MANAGEMENT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240280"/>
            <a:ext cx="1078992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" y="3401568"/>
            <a:ext cx="10789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600" b="1">
                <a:solidFill>
                  <a:srgbClr val="8DC643"/>
                </a:solidFill>
                <a:latin typeface="Microsoft YaHei"/>
                <a:ea typeface="Microsoft YaHei"/>
              </a:rPr>
              <a:t>用 AI 把目标、反馈、面谈做扎实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41248" y="4041648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8" y="4315968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0">
                <a:solidFill>
                  <a:srgbClr val="CFDDD8"/>
                </a:solidFill>
                <a:latin typeface="Microsoft YaHei"/>
                <a:ea typeface="Microsoft YaHei"/>
              </a:rPr>
              <a:t>AI 帮你准备 · 你自己谈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 · 一天怎么走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课程地图：边界 → 目标 → 反馈 → 面谈 → 跟进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37360" y="1920240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920240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37760" y="192024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74920" y="192024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552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1268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开场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37360" y="2633472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74520" y="2633472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绩效管理为什么做不扎实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937760" y="263347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74920" y="263347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开场三问 · 三个卡点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7552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268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0.35H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37360" y="3346704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874520" y="3346704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边界与红线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937760" y="3346704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74920" y="3346704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人在回路 · AI 能做/不能做 · 四条红线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7552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1268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0.75H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737360" y="4059936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874520" y="4059936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937760" y="4059936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74920" y="4059936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SMART + OKR · 把虚目标订成可评价目标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7552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01268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1.15H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737360" y="4773168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874520" y="4773168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反馈 ⭐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937760" y="4773168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4920" y="4773168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SBI · 用 AI 起草 + 当场校验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87552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01268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737360" y="5486400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874520" y="5486400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面谈 ⭐⭐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937760" y="548640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074920" y="548640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GROW · 备好一场不敢谈的面谈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87552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01268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1.25H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737360" y="6199632"/>
            <a:ext cx="3200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874520" y="6199632"/>
            <a:ext cx="2926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跟进与整合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937760" y="619963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5074920" y="619963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Kolb + 双因素 · 30 天计划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87552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1268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0.9H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81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GOAL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结课，你能做到这 6 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822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192024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08760" y="192024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6696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0412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行为动词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371600" y="263347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263347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说出绩效管理卡在哪（目标虚 / 没素材 / 张不开嘴）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96696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0412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识别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71600" y="3346704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508760" y="3346704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判断某个环节 AI 可做 / 需人复核 / 绝对不行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96696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10412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识别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059936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08760" y="4059936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SMART + OKR 把虚目标改写成可评价目标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96696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10412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371600" y="4773168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08760" y="4773168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SBI + AI 起草反馈并当场校验四类风险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966960" y="4773168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104120" y="4773168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71600" y="548640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508760" y="548640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GROW 备好一次难面谈并完成角色扮演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966960" y="548640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104120" y="548640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371600" y="619963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508760" y="619963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制定一份 30 天 AI 辅助绩效管理行动计划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966960" y="619963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104120" y="619963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81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AI 帮你准备，不替你对话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那句话，永远是你和你的团队面对面谈出来的。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全课立场：AI 只做草稿、素材、备选；判断、决策、表达、担责，永远是人。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绩效管理卡在哪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三个卡点：目标虚 · 没素材 · 张不开嘴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350520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目标卡在「虚」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写的时候像口号，评的时候没法评。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没数字、没时点、没标准。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F89C34"/>
                </a:solidFill>
                <a:latin typeface="Microsoft YaHei"/>
                <a:ea typeface="Microsoft YaHei"/>
              </a:rPr>
              <a:t>信号：「提升协作能力」到年底没法打分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对策：用 SMART + OKR 把目标订成可评价的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8160" y="1874520"/>
            <a:ext cx="350520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1960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反馈卡在「没素材」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275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每天看到很多事，真要写时一句想不起来。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不是不想给具体反馈，是没有素材。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9275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419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2A9D8F"/>
                </a:solidFill>
                <a:latin typeface="Microsoft YaHei"/>
                <a:ea typeface="Microsoft YaHei"/>
              </a:rPr>
              <a:t>信号：脑子里只剩「他还行」或「状态不好」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275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对策：用 AI 帮你从零散记录里捞出事实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07680" y="1874520"/>
            <a:ext cx="3505200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912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面谈卡在「张不开嘴」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227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没目标、没事实，坐对面只能凭印象说。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一凭印象，对方必然防御。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7227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6371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E72C37"/>
                </a:solidFill>
                <a:latin typeface="Microsoft YaHei"/>
                <a:ea typeface="Microsoft YaHei"/>
              </a:rPr>
              <a:t>信号：一开口就变成「我觉得你不行」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227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对策：用 GROW + AI 预演，备好再谈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三个卡点对应后面三个模块：目标（模块二）、反馈（模块三）、面谈（模块四）。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81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一个关键分工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备课 ≠ 上课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指令式　❌ 把 AI 当发言人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把评价数据整段喂给 AI，让它直接生成结论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 AI 写的评语打印出来，面谈时照着念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问 AI「这个人该不该辞退」，照它说的办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出了事说「这是 AI 建议的」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赋能式　✅ 把 AI 当备课搭档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 AI 整理事实、起草 SBI 草稿（脱敏后）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让 AI 预演对方可能的三种反应，先练一遍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 AI 给的火药味措辞，改成自己会说的话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最终那句话自己说，责任自己担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81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「让 AI 写评语」的两种结局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小李的团队季度评估。他把三个人的绩效数据整理好，让 AI 一次性生成评语，复制粘贴进了评估系统。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结局 A：主管照着 AI 稿念，下属当场反问「这是你的真实想法吗？」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→ 信任崩了，后面三个月团队氛围都别扭。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结局 B：小李让 AI 起草，逐句改成自己的话，红笔批注了 8 处。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→ 念的时候下属听得出「这是他想说的话」。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同一份 AI 草稿，差别不在工具，在「你有没有过脑子、有没有用自己的嘴」。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案例是开场的钩子，不评判工具，只让学员自己得出结论。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81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① 过去半年，我给过几次「具体到事实」的反馈？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② 我有没有一次因为「没准备好」而把面谈拖了又拖？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③ 如果 AI 能帮我把这三件事做扎实，我愿意为它划出什么边界？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81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课程节奏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一天七小时：五个模块，两次茶歇一次午休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429000"/>
            <a:ext cx="10515600" cy="54864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24712" y="3300984"/>
            <a:ext cx="310896" cy="310896"/>
          </a:xfrm>
          <a:prstGeom prst="ellipse">
            <a:avLst/>
          </a:prstGeom>
          <a:solidFill>
            <a:srgbClr val="4C9BE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5720" y="1874520"/>
            <a:ext cx="246888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" y="1938528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4C9BE0"/>
                </a:solidFill>
                <a:latin typeface="Microsoft YaHei"/>
                <a:ea typeface="Microsoft YaHei"/>
              </a:rPr>
              <a:t>09:00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" y="2377440"/>
            <a:ext cx="2377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开场 + 模块一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280160" y="3108960"/>
            <a:ext cx="0" cy="192024"/>
          </a:xfrm>
          <a:prstGeom prst="line">
            <a:avLst/>
          </a:prstGeom>
          <a:ln w="15240">
            <a:solidFill>
              <a:srgbClr val="4C9B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044952" y="3300984"/>
            <a:ext cx="310896" cy="310896"/>
          </a:xfrm>
          <a:prstGeom prst="ellipse">
            <a:avLst/>
          </a:prstGeom>
          <a:solidFill>
            <a:srgbClr val="2A9D8F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965960" y="3794760"/>
            <a:ext cx="246888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011680" y="3858768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2A9D8F"/>
                </a:solidFill>
                <a:latin typeface="Microsoft YaHei"/>
                <a:ea typeface="Microsoft YaHei"/>
              </a:rPr>
              <a:t>10:05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4297680"/>
            <a:ext cx="2377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模块二 · 目标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200400" y="3611880"/>
            <a:ext cx="0" cy="182880"/>
          </a:xfrm>
          <a:prstGeom prst="line">
            <a:avLst/>
          </a:prstGeom>
          <a:ln w="15240">
            <a:solidFill>
              <a:srgbClr val="2A9D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965192" y="3300984"/>
            <a:ext cx="310896" cy="310896"/>
          </a:xfrm>
          <a:prstGeom prst="ellipse">
            <a:avLst/>
          </a:prstGeom>
          <a:solidFill>
            <a:srgbClr val="6FA32E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886200" y="1874520"/>
            <a:ext cx="246888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931920" y="1938528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6FA32E"/>
                </a:solidFill>
                <a:latin typeface="Microsoft YaHei"/>
                <a:ea typeface="Microsoft YaHei"/>
              </a:rPr>
              <a:t>11:15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2377440"/>
            <a:ext cx="2377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模块三 · 反馈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120640" y="3108960"/>
            <a:ext cx="0" cy="192024"/>
          </a:xfrm>
          <a:prstGeom prst="line">
            <a:avLst/>
          </a:prstGeom>
          <a:ln w="15240">
            <a:solidFill>
              <a:srgbClr val="6FA3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885432" y="3300984"/>
            <a:ext cx="310896" cy="310896"/>
          </a:xfrm>
          <a:prstGeom prst="ellipse">
            <a:avLst/>
          </a:prstGeom>
          <a:solidFill>
            <a:srgbClr val="8DC643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806440" y="3794760"/>
            <a:ext cx="246888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52160" y="3858768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8DC643"/>
                </a:solidFill>
                <a:latin typeface="Microsoft YaHei"/>
                <a:ea typeface="Microsoft YaHei"/>
              </a:rPr>
              <a:t>13:30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60" y="4297680"/>
            <a:ext cx="2377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模块四 · 面谈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040880" y="3611880"/>
            <a:ext cx="0" cy="182880"/>
          </a:xfrm>
          <a:prstGeom prst="line">
            <a:avLst/>
          </a:prstGeom>
          <a:ln w="15240">
            <a:solidFill>
              <a:srgbClr val="8DC6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805672" y="3300984"/>
            <a:ext cx="310896" cy="310896"/>
          </a:xfrm>
          <a:prstGeom prst="ellipse">
            <a:avLst/>
          </a:prstGeom>
          <a:solidFill>
            <a:srgbClr val="F89C34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726680" y="1874520"/>
            <a:ext cx="246888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0" y="1938528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89C34"/>
                </a:solidFill>
                <a:latin typeface="Microsoft YaHei"/>
                <a:ea typeface="Microsoft YaHei"/>
              </a:rPr>
              <a:t>14:45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0" y="2377440"/>
            <a:ext cx="2377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模块五 · 跟进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8961120" y="3108960"/>
            <a:ext cx="0" cy="192024"/>
          </a:xfrm>
          <a:prstGeom prst="line">
            <a:avLst/>
          </a:prstGeom>
          <a:ln w="15240">
            <a:solidFill>
              <a:srgbClr val="F89C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10725912" y="3300984"/>
            <a:ext cx="310896" cy="310896"/>
          </a:xfrm>
          <a:prstGeom prst="ellipse">
            <a:avLst/>
          </a:prstGeom>
          <a:solidFill>
            <a:srgbClr val="3A6EA8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646920" y="3794760"/>
            <a:ext cx="2468880" cy="1234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92640" y="3858768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3A6EA8"/>
                </a:solidFill>
                <a:latin typeface="Microsoft YaHei"/>
                <a:ea typeface="Microsoft YaHei"/>
              </a:rPr>
              <a:t>15:40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92640" y="4297680"/>
            <a:ext cx="23774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收官 · 承诺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0881360" y="3611880"/>
            <a:ext cx="0" cy="182880"/>
          </a:xfrm>
          <a:prstGeom prst="line">
            <a:avLst/>
          </a:prstGeom>
          <a:ln w="15240">
            <a:solidFill>
              <a:srgbClr val="3A6E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48640" y="580644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时间轴只作导航：模块三、四是全天重心，演练密集，别迟到也别拖堂。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81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本课三个约定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今天怎么上，先说清楚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350520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带真问题来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所有练习都用你自己团队的真实场景，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不用虚构案例。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6FA32E"/>
                </a:solidFill>
                <a:latin typeface="Microsoft YaHei"/>
                <a:ea typeface="Microsoft YaHei"/>
              </a:rPr>
              <a:t>信号：练完就能用回工作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对策：带上：真实目标 / 真实困惑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8160" y="1874520"/>
            <a:ext cx="350520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1960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手机是教具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275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今天 AI 是课堂工具，请把手机 / 电脑拿出来，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而不是收起来。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9275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419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2A9D8F"/>
                </a:solidFill>
                <a:latin typeface="Microsoft YaHei"/>
                <a:ea typeface="Microsoft YaHei"/>
              </a:rPr>
              <a:t>信号：AI 是今天的主角之一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275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对策：带上：能上网的设备 + 一个 AI 工具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07680" y="1874520"/>
            <a:ext cx="3505200" cy="56692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912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只谈真的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227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讲真实的人和事，但个人信息一律脱敏，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用「A 同事」代替。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7227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6371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4C9BE0"/>
                </a:solidFill>
                <a:latin typeface="Microsoft YaHei"/>
                <a:ea typeface="Microsoft YaHei"/>
              </a:rPr>
              <a:t>信号：保护他人隐私是底线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227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对策：带上：一条你自己的红线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三个约定开场讲清，后面分组演练才立得住规矩。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81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边界与红线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AI 能做什么，绝对不能做什么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人在回路 Human-in-the-Loop · 认知外包 Cognitive Offloading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11 / 81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核心框架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人在回路 Human-in-the-Loop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再自动的系统，关键决策也得由人来拍板。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的位置：草稿机 / 素材库 / 陪练员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人的位置：判断者 / 决策者 / 表达者 / 担责者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关键原则：AI 可以干活，不能担责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凡是要「担责」的环节——评价、评级、去留——AI 只能递材料，不能做决定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出处：人机协作通用概念。这是整套边界的理论底座。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81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关键风险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认知外包 Cognitive Offloading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把本来要自己动脑的事，交给外部工具——省力，但过度会退化。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危险信号①：说不出理由，只会说「AI 是这么写的」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危险信号②：不看 AI 就说不清一个人的优缺点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危险信号③：因为 AI 写了草稿，就不亲自去谈了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底线：可以外包「写」，不能外包「想」；可外包「准备」，不可外包「判断」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出处：认知科学通用概念。提醒学员工具越强，越要提防自己变弱。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81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核心对照表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四个环节：AI 能做 vs 不能做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539496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5394960" cy="60350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38528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AI 可以做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651760"/>
            <a:ext cx="49834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目标：帮你改写成 SMART 句式、找遗漏维度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310128"/>
            <a:ext cx="49834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反馈：帮你把事实整理成 SBI 草稿、给措辞备选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968496"/>
            <a:ext cx="49834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面谈：帮你准备事实清单、预演对方三种反应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626864"/>
            <a:ext cx="49834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跟进：帮你生成复盘问题清单、汇总值得反馈的事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874520"/>
            <a:ext cx="539496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17920" y="1874520"/>
            <a:ext cx="5394960" cy="6035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938528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AI 绝不能做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651760"/>
            <a:ext cx="49834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目标：替你决定团队目标是什么、替你排优先级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3310128"/>
            <a:ext cx="49834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反馈：替你下「你不行」这类评价结论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3968496"/>
            <a:ext cx="49834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面谈：替你面谈、替你承诺、替你担责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4626864"/>
            <a:ext cx="498348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▪ 跟进：替你判断一个人该不该留、该不该升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一条清晰的线：AI 能做「帮你想清楚怎么说」，不能做「替你决定怎么判」。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81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四条红线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这四条，今天一次都不能破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5603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2560320" cy="77724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975104"/>
            <a:ext cx="25603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852928"/>
            <a:ext cx="223113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数据不外传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4343400"/>
            <a:ext cx="2231136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462272"/>
            <a:ext cx="20116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4000"/>
              </a:lnSpc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姓名、薪资、健康信息，脱敏后才能喂给 AI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920240"/>
            <a:ext cx="25603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83280" y="1920240"/>
            <a:ext cx="2560320" cy="77724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83280" y="1975104"/>
            <a:ext cx="25603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47872" y="2852928"/>
            <a:ext cx="223113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不下人事结论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47872" y="4343400"/>
            <a:ext cx="2231136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0" y="4462272"/>
            <a:ext cx="20116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4000"/>
              </a:lnSpc>
            </a:pPr>
            <a:r>
              <a:rPr sz="1150" b="1">
                <a:solidFill>
                  <a:srgbClr val="F89C34"/>
                </a:solidFill>
                <a:latin typeface="Microsoft YaHei"/>
                <a:ea typeface="Microsoft YaHei"/>
              </a:rPr>
              <a:t>去留、晋升、评级，AI 只递材料，不做判决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1920240"/>
            <a:ext cx="25603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1920240"/>
            <a:ext cx="2560320" cy="77724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17920" y="1975104"/>
            <a:ext cx="25603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852928"/>
            <a:ext cx="223113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不直接念稿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82512" y="4343400"/>
            <a:ext cx="2231136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4462272"/>
            <a:ext cx="20116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4000"/>
              </a:lnSpc>
            </a:pPr>
            <a:r>
              <a:rPr sz="1150" b="1">
                <a:solidFill>
                  <a:srgbClr val="E0A82E"/>
                </a:solidFill>
                <a:latin typeface="Microsoft YaHei"/>
                <a:ea typeface="Microsoft YaHei"/>
              </a:rPr>
              <a:t>必须改成自己的话，用自己的嘴说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52560" y="1920240"/>
            <a:ext cx="25603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52560" y="1920240"/>
            <a:ext cx="2560320" cy="77724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52560" y="1975104"/>
            <a:ext cx="25603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17152" y="2852928"/>
            <a:ext cx="223113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签字担责是人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17152" y="4343400"/>
            <a:ext cx="2231136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26880" y="4462272"/>
            <a:ext cx="20116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4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「AI 说的」不是管理者的挡箭牌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红线用红字强调。第③条最易犯——照着 AI 稿念，下属一听就知道不是你的话。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81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重点练习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1：AI 边界判定卡（20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handout 上有 16 个真实场景，给每个场景标一个判断：✓ 可以交给 AI ｜ ⚠ 需要人复核 ｜ ✗ 绝对不行。个人 8 分钟，4 人小组对齐 7 分钟，讲师收 5 分钟。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20 分钟（个人 8 + 小组 7 + 讲师收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一张标满判断的判定卡 + 小组分歧清单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重点不是谁对谁错，而是你们分歧在哪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涉及个人信息（真名/薪资）→ 一律先脱敏，否则 ✗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凡「替你决定」的（决定去留/评级）→ ✗，没有例外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凡「准备类」的（整理/预演/查漏）→ ✓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81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话术示范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同一个请求，划清边界的写法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❌ 越界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「这是张伟和李娜的绩效数据，你帮我分析一下谁该升职。」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34640"/>
            <a:ext cx="155448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260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⚠ 半越界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077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「帮我分析一下数据，看看谁该升职。」（没脱敏，仍是人事结论）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490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49040"/>
            <a:ext cx="15544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8404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✅ 划清边界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8221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「有两位同岗位同事，指标分别是 A 和 B。请帮我列出评估时应考虑的维度，我自己判断。」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7091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关键差别：AI 输出的是「维度清单」，不是「谁该升职」的结论——结论永远留给管理者。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81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数据脱敏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喂给 AI 之前：三步脱敏法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40233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① 换人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真名 → 「A 同事」「一位入职 3 年的下属」。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去掉能反推出人的信息。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28160" y="1874520"/>
            <a:ext cx="128016" cy="40233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248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② 去敏感项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248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薪资、健康、家庭、未公开人事变动——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这些字段直接删掉，不喂。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7680" y="1874520"/>
            <a:ext cx="128016" cy="40233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200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③ 抽象背景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「我们部门」→「一个约 10 人的业务团队」，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保留结构、去掉身份。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脱敏不是走过场：能反推出是谁的信息，一律不留。拿不准就问自己——这段话被人看到，我会不会后悔？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81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随堂检验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下面哪个做法踩了红线？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把 8 位下属的绩效评分表发给 AI，让它帮我排名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把脱敏后的两个候选人指标发给 AI，让它列出评估维度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把 AI 写的评语改成自己的话，再说给下属听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让 AI 扮演下属，预演对方可能的三种反应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评分表含真名与具体分数 = 数据外传 + 让 AI 下人事结论，两条红线一起踩。其余三项都是「准备类」用法。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81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「我只是让它参考一下」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老王为了赶时间，把整份绩效打分表拍照发给 AI，让它「帮着看看合不合理」。AI 给出建议后，老王按建议调整了三个人的分数。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问题 1：考核数据含真名与评分，属于敏感人事信息，外传了。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问题 2：分数调整的最终依据变成了 AI 的建议，判断外包了。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正解：分数调整的依据应当是自己掌握的事实与标准；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可帮检查「评分标准是否一致」，但不接触具体人。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省下的时间，最终会变成被质疑时说不清理由的代价。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这个案例很常见——「只是参考一下」往往就是判断外包的开始。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81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AI 是你的备课搭档，不是你的发言人。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边界划清了，从第一件事开始——目标。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转场：目标如果一开始就是虚的，后面所有反馈和面谈都建在沙子上。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目标：把「虚目标」订成「可评价目标」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SMART 写清楚 · OKR 写对方向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SMART（Doran, 1981）· OKR（Grove / Doerr）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22 / 81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反面案例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两句真实目标，年底拿什么评？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原话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看起来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06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43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年底怎么评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78408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2124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缺什么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提升团队协作能力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积极向上，方向明确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06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43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答不上来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78408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2124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没数字·没时点·没标准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加强客户满意度，提高团队战斗力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2628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很有干劲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06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543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从多少到多少？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78408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92124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没数字·没时点·没标准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197096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虚目标的本质：它是一句态度，不是一个承诺。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81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经典框架一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SMART 原则（George T. Doran, 1981）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1064240" cy="7772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960120" cy="7772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28800"/>
            <a:ext cx="96012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1901952"/>
            <a:ext cx="24688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Specific  具体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0" y="1901952"/>
            <a:ext cx="7178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谁做？做什么？边界在哪？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24912"/>
            <a:ext cx="11064240" cy="7772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2724912"/>
            <a:ext cx="960120" cy="7772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724912"/>
            <a:ext cx="96012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2798064"/>
            <a:ext cx="24688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Measurable  可衡量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7680" y="2798064"/>
            <a:ext cx="7178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怎么知道做到了？数字 / 事实是什么？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21024"/>
            <a:ext cx="11064240" cy="7772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3621024"/>
            <a:ext cx="960120" cy="7772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621024"/>
            <a:ext cx="96012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91640" y="3694176"/>
            <a:ext cx="24688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Achievable  可实现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97680" y="3694176"/>
            <a:ext cx="7178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以现有资源，有没有可能做到？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17136"/>
            <a:ext cx="11064240" cy="7772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4517136"/>
            <a:ext cx="960120" cy="7772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4517136"/>
            <a:ext cx="96012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4590288"/>
            <a:ext cx="24688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Relevant  相关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97680" y="4590288"/>
            <a:ext cx="7178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它和团队 / 公司的大目标是什么关系？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413248"/>
            <a:ext cx="11064240" cy="7772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5413248"/>
            <a:ext cx="960120" cy="7772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5413248"/>
            <a:ext cx="96012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91640" y="5486400"/>
            <a:ext cx="24688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Time-bound  有时限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97680" y="5486400"/>
            <a:ext cx="7178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什么时候完成？「Q3 结束前」而非「尽快」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⚠ SMART 解决的是「写清楚」，不解决「对不对」。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81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经典框架二 OKR（GROVE / DOERR）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KR 是结果，不是动作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指令式　❌ 把动作当结果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O：提升新人培养质量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KR1：完成 10 场新人培训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KR2：编制一份新人手册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问题：开满 10 场培训，新人还是上不了手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赋能式　✅ KR 只写「要得到的」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O：提升新人培养质量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KR1：新人 30 天独立上手率 40% → 80%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KR2：新人前 3 个月主动离职率 &lt; 5%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动作是你要付出的，结果是你要得到的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81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AI 用法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用 AI 订目标的三个动作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重写 → 查漏 → 反向检验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① 重写：把口语描述丢给它，让它按 SMART / OKR 结构重写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② 查漏：让它追问「这条缺了哪个维度」「怎么衡量」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③ 反向检验：让它扮演最挑剔的老板，攻击你的 KR（最有用）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⚠ 红线：AI 帮你写清楚，但目标的价值排序仍由你和团队决定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它不知道你老板在想什么，也不知道你团队现在最缺什么。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81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重点练习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2：目标改写工作坊（35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从你现在手里的年度 / 季度目标挑 2 条最虚的。①用 SMART 自查缺哪几项；②输给 AI 让它按 SMART + OKR 重写，并用查漏 + 反向检验两个动作；③小组互评；④全班精选 2-3 个。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35 分钟（自查 5 + AI 重写 10 + 小组互评 8 + 全班 12）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一份目标改写卡（含原目标 / 改写目标 / 能不能拿去评自检）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判断标准就一条：拿这条年底去评，你会不会心虚？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「提升 / 加强 / 优化」出现就要警惕——多半还没可衡量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「完成 X 场 / 做完 Y 份」是动作，不是结果，得改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改写很漂亮但方向错——这时候 AI 帮不了你，只有你知道老板要什么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81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SMART 让你写清楚，OKR 让你写对方向。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目标订清楚了，接下来是最难的一件事——反馈。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转场：反馈卡在「没素材」，而这件事 AI 恰好能补。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自查工具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SMART 自查五问：拿目标逐条过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914400" cy="71323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1929384"/>
            <a:ext cx="97383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谁做、做什么、边界在哪——说得出来吗？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715768"/>
            <a:ext cx="11064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715768"/>
            <a:ext cx="914400" cy="71323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715768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1640" y="2770632"/>
            <a:ext cx="97383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怎么知道做到了——有数字或可观察事实吗？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557016"/>
            <a:ext cx="11064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557016"/>
            <a:ext cx="914400" cy="71323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557016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3611880"/>
            <a:ext cx="97383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以现有的人和资源，做得到吗？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398264"/>
            <a:ext cx="11064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398264"/>
            <a:ext cx="914400" cy="71323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4398264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4453128"/>
            <a:ext cx="97383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它和团队 / 公司今年的重点是什么关系？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239512"/>
            <a:ext cx="11064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5239512"/>
            <a:ext cx="914400" cy="71323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5239512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91640" y="5294376"/>
            <a:ext cx="97383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什么时候完成——是日期，不是「尽快」吗？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五问全部答得上来，这条目标才叫「可评价」。任何一问卡住，都得回去改。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81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常见坑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目标改写的三个高频错误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错误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表现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0956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怎么改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没数字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「提升客户满意度」→ 到年底只能凭感觉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0956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加基准与目标：「满意度 85% → 92%」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把动作当结果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「完成 10 场培训」——做了不等于有效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0956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改写成结果：「新人上手率 40% → 80%」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方向错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目标写得很漂亮，但不是老板最关心的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90956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和上级对齐优先级——这一步 AI 帮不了你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三类问题在练习中会反复出现，讲师按这张表归类学员的改写结果。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81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提示词示范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「反向检验」怎么问才有力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❌ 太软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「你看这个目标写得怎么样？」→ AI 多半回「写得很好」。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34640"/>
            <a:ext cx="155448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260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⚠ 一般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077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「这个目标有没有问题？」→ 得到泛泛而谈的几条。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490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49040"/>
            <a:ext cx="15544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8404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✅ 有力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8221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「你是一位非常挑剔的业务负责人。请逐条攻击下面这条 KR：它哪里可被质疑？哪个数据最容易造假？如果年底考核，员工最可能怎么钻空子？」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7091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让 AI 扮演「最难对付的人」，比让它夸你一遍有价值得多。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81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一句「优化流程」怎么写扎实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团队目标：「优化跨部门协作流程，提升交付效率。」——看起来很正经，但年底怎么评？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问题：没有基准（现在多慢）、没有目标（要到多快）、没有口径（用什么指标衡量）。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结果年底只能打分「还行吧」，一打分就吵。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改写后：O 提升跨部门项目交付效率；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KR1 平均交付周期 22 天 → 15 天；KR2 因协作延误导致的返工由 6 次降至 ≤2 次。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从「一句态度」变成「两个可考核的数字」，年底谁敢质疑就翻数据。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改写前后对比，让学员看到「可评价」的具体含义。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81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关于目标，带走四句话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5394960" cy="18836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188366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① 态度 ≠ 承诺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4937760" cy="12252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「提升 / 加强 / 优化」出现时，多半还没可衡量。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874520"/>
            <a:ext cx="5394960" cy="18836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874520"/>
            <a:ext cx="128016" cy="1883664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2002536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② KR 是结果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2478024"/>
            <a:ext cx="4937760" cy="12252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动作是你要付出的，结果是你要得到的。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14216"/>
            <a:ext cx="5394960" cy="18836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014216"/>
            <a:ext cx="128016" cy="1883664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142232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③ 反向检验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617720"/>
            <a:ext cx="4937760" cy="12252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让 AI 扮演最挑剔的老板，提前发现盲区。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014216"/>
            <a:ext cx="5394960" cy="18836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4014216"/>
            <a:ext cx="128016" cy="188366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4142232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④ 价值排序是人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4617720"/>
            <a:ext cx="4937760" cy="12252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AI 帮你写清楚，但该定什么、先做哪个，你说了算。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这四句话是模块二的全部。目标订清楚了，才轮到最难的一件事——反馈。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81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AI 帮你把目标写清楚，但目标该定什么、先做哪个——你自己定。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价值排序，永远是你和团队的事。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提醒：AI 不知道你老板在想什么，也不知道你团队现在最缺什么。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目标虚一分，反馈就虚十分。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所以第一步，一定是把目标订扎实。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强化：目标与反馈是同一条链——目标虚，反馈就没有立足点，面谈必然凭印象。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反馈：把「印象」写成「事实」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SBI 无法反驳 · AI 起草 + 人校验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SBI（Situation–Behavior–Impact, CCL）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37 / 81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反馈为什么写不出来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三个原因：没素材 · 没时间 · 张不开嘴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350520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没素材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每天看到很多事，真要写的时候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脑子里只剩一句「他还行」。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F89C34"/>
                </a:solidFill>
                <a:latin typeface="Microsoft YaHei"/>
                <a:ea typeface="Microsoft YaHei"/>
              </a:rPr>
              <a:t>信号：写反馈时举不出具体事例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对策：用 AI 从零散记录里捞事实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8160" y="1874520"/>
            <a:ext cx="350520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1960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没时间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275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不可能每天给每个下属写一段。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久了就变成「期末再说」。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9275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419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2A9D8F"/>
                </a:solidFill>
                <a:latin typeface="Microsoft YaHei"/>
                <a:ea typeface="Microsoft YaHei"/>
              </a:rPr>
              <a:t>信号：反馈总拖到期末才想起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275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对策：周更 5 分钟，用 AI 挑一件值得反馈的事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07680" y="1874520"/>
            <a:ext cx="3505200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912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张不开嘴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227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尤其负面反馈，想说又怕伤人。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最后选择「含糊过去」。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7227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6371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E72C37"/>
                </a:solidFill>
                <a:latin typeface="Microsoft YaHei"/>
                <a:ea typeface="Microsoft YaHei"/>
              </a:rPr>
              <a:t>信号：话到嘴边咽回去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227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对策：AI 只能帮你备好内容，开口必须你自己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前两件 AI 能省掉一半；第三件只能你自己开口。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81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核心框架 SBI（CCL）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把评价换成事实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指令式　❌ 凭印象（评价人）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「你最近工作态度有问题，不够负责任。」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「你太不配合了。」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「他能力不行，你看着办。」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结果：对方立刻反驳「我哪里不负责了？」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赋能式　✅ 用 SBI（讲事）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 情境：昨天下午的客户评审会上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B 行为：客户问的数据你答不上来，会后同事帮你补的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I 影响：客户当场没说，会后发邮件质疑我们的专业度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力量：无法反驳——情境真、行为看到、影响发生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81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建设型反馈的加法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SBI + 一条路 = 让对话从「批评」变「培养」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2286000" cy="9601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47672"/>
            <a:ext cx="21031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S 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71800" y="1965960"/>
            <a:ext cx="32004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什么时候、什么场合发生的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993392"/>
            <a:ext cx="5120640" cy="7223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92240" y="2048256"/>
            <a:ext cx="4846320" cy="6126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013147"/>
                </a:solidFill>
                <a:latin typeface="Microsoft YaHei"/>
                <a:ea typeface="Microsoft YaHei"/>
              </a:rPr>
              <a:t>「昨天下午的客户评审会上」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962656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2962656"/>
            <a:ext cx="2286000" cy="96012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035808"/>
            <a:ext cx="21031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B 行为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800" y="3054096"/>
            <a:ext cx="32004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你观察到的具体动作（不是评价）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3081528"/>
            <a:ext cx="5120640" cy="7223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3136392"/>
            <a:ext cx="4846320" cy="6126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013147"/>
                </a:solidFill>
                <a:latin typeface="Microsoft YaHei"/>
                <a:ea typeface="Microsoft YaHei"/>
              </a:rPr>
              <a:t>「客户问的数据你答不上来，会后同事帮你补的」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0792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050792"/>
            <a:ext cx="2286000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23944"/>
            <a:ext cx="21031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I 影响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71800" y="4142232"/>
            <a:ext cx="32004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这个行为带来的具体结果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55080" y="4169664"/>
            <a:ext cx="5120640" cy="7223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92240" y="4224528"/>
            <a:ext cx="4846320" cy="6126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013147"/>
                </a:solidFill>
                <a:latin typeface="Microsoft YaHei"/>
                <a:ea typeface="Microsoft YaHei"/>
              </a:rPr>
              <a:t>「客户会后发邮件质疑我们的专业度」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38928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" y="5138928"/>
            <a:ext cx="2286000" cy="96012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12080"/>
            <a:ext cx="21031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+ 一条路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971800" y="5230368"/>
            <a:ext cx="32004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一句明确的、对方能执行的请求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55080" y="5257800"/>
            <a:ext cx="5120640" cy="7223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92240" y="5312664"/>
            <a:ext cx="4846320" cy="6126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013147"/>
                </a:solidFill>
                <a:latin typeface="Microsoft YaHei"/>
                <a:ea typeface="Microsoft YaHei"/>
              </a:rPr>
              <a:t>「下次评审前，我们把可能被问的数据提前对一遍，可以吗？」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少了那条路，你是在批评；有了那条路，你是在培养。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81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AI 的正确用法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用 AI 起草反馈：三步不能乱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40233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① 喂素材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把你真实记得的事实丢给它——不是让它编。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补一句：「请只整理我给的事实，不要补充我没说的。」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28160" y="1874520"/>
            <a:ext cx="128016" cy="40233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248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② 要草稿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248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让它整理成 SBI 结构，给 2–3 个措辞版本：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直接的 / 婉转的 / 适合正式面谈的。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7680" y="1874520"/>
            <a:ext cx="128016" cy="40233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200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③ 人校验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删掉模板腔和过度委婉，改成你自己会说的话。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复核标准：听着不像你说的，就重写。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81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四类风险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生成反馈，必须会校的四类风险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40233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幻觉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AI 补出你没说过的事。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校验：逐句核对事实，凡不是你说的，删。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83280" y="1874520"/>
            <a:ext cx="128016" cy="40233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模板腔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「你是一位优秀的员工……但是」。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校验：改成口语，删掉套话。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1874520"/>
            <a:ext cx="128016" cy="40233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9224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偏见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放大性别 / 年龄刻板印象。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校验：特别检查对不同群体的形容词。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6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052560" y="1874520"/>
            <a:ext cx="128016" cy="40233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88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越界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AI 替你下结论「他不适合当前岗位」。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校验：结论句删掉，留给你自己说。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81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重点演练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3：AI 起草 + 当场校验（40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三人一组（管理者 / 下属 / 观察员），认领一个场景。①写 3 条真实事实 ②喂 AI 要 SBI 草稿 ③对照四风险清单校验改写 ④当面说出（不许念稿）⑤观察员打分 ⑥换角色再练。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40 分钟（写 5 + AI 5 + 校验 8 + 当面说 8 + 点评 8 + 换角色 6）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一次完整的「AI 起草 → 人校验 → 当面说」演练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不许念稿——你一念，下属就知道不是你的话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SBI 的功夫在于忍住不下评价：不说「你态度有问题」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别忘了那条路——只讲问题不给方向，对方只有压力没有出路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三个场景：A 迟到与敷衍 / B 质量下滑不自知 / C 业绩好但协作差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81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SBI 的力量，在于「无法反驳」。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日常反馈解决了，最难的一关还在后面——正式面谈。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转场：面谈 stakes 更高，涉及评级、去留，对方容易情绪化。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SBI 逐要素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B 行为：最容易写歪的一格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Behavior 行为（可观察、可复现）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只写「看得到的动作」，不写动机、性格、态度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别人旁观也能看到同样的事实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避免「总是」「从来」「每次」——这不是事实，是概括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一次只讲 1–2 件具体事，不把旧账一起翻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「上周二和周四的两次站会，你迟到了 10 分钟才上线。」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常见陷阱：写「你态度不积极」——这是评价，不是行为。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81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SBI 逐要素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S 情境：把时间锁死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Situation 情境（何时、何地、何事）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必须带时间或具体场合，不能泛泛而谈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说清当时的场景，对方才能回想起那一刻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不要用「最近」「这段时间」——太模糊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越具体，对方越难否认，也越不会当成人格攻击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「昨天下午 3 点的客户评审会上。」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常见陷阱：说「你平时开会都这样」——从一件事扩大成了人。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81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SBI 逐要素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I 影响：让对方看到后果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Impact 影响（对谁、带来了什么）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说清这个行为对谁造成了什么具体影响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影响可以是业务结果，也可以是我的感受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把「影响」而不是「我的不满」作为重点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对方看不到影响，就不会觉得需要改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「客户会后发邮件质疑我们的专业度，我花了两个小时去解释。」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常见陷阱：说「你让我很失望」——这是情绪，不是业务影响。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81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同一件事，三种说法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事情：小李连续两周周报周六晚上才交，团队周一会来不及汇总给上级。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评价：「你时间管理能力太差了，一点都不靠谱。」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→ 对方听到的是「你这个人不行」。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SBI：「连续两周（S），你的周报都到周六晚上才交（B），周一会只能临时拼数据，上周为此推迟了半天（I）。」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SBI + 一条路：再加上「我们能不能约定周五下班前交？如果卡住了提前跟我说一声。」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同一个事实，评价说法引发防御，SBI 说法只剩「那我们怎么办」。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81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事实随手记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反馈没素材？从今天开始存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40233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① 模板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在备忘录建一条：日期 / 事 / 影响。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一句话就够，不必写完整报告。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28160" y="1874520"/>
            <a:ext cx="128016" cy="40233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248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② 频率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248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每周五花 5 分钟，回看这周记下的。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挑 1–2 件下周要反馈的。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7680" y="1874520"/>
            <a:ext cx="128016" cy="40233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200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③ 安全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存本地或私人笔记，不进公开文档；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写反馈前先做脱敏。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存事实不是「记账对付人」，而是让你在关键时刻讲得出具体事——这本身就是尊重。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81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四风险体检表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AI 草稿到手，先过这四道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风险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0320" y="1920240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920240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怎么辨认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怎么处理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幻觉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2633472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633472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出现你没说过的事实细节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04088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7804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逐句核对，不是你说的就删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模板腔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346704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3346704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套话、场面话、过度委婉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8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7804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改成自己口语，删掉「但是」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偏见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60320" y="4059936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4059936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对不同群体形容词不一样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04088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7804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逐句检查形容词，删掉带标签的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越界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560320" y="4773168"/>
            <a:ext cx="4480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4773168"/>
            <a:ext cx="4206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替你下了结论或评级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40880" y="4773168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178040" y="4773168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结论句删掉，留给自己说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这四道过完了，AI 草稿才配叫「反馈草稿」。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81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如果不敢，是因为什么？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① 不像我说的话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② 事实我没核实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③ 结论太重，我不敢背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④ 语气伤人，那不是我想表达的</a:t>
            </a:r>
          </a:p>
          <a:p>
            <a:pPr algn="l">
              <a:lnSpc>
                <a:spcPct val="112000"/>
              </a:lnSpc>
            </a:pP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每一条，都有对应的改法。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51 / 81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面谈：备好一场「不敢谈」的面谈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GROW 四步 · AI 准备，人出席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GROW（John Whitmore）· 绩效面谈结构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52 / 81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面谈难在哪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三个困境：不敢谈 · 谈了没用 · 一谈就崩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350520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不敢谈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尤其谈问题的时候，怕伤关系、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怕翻脸、怕人离职。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F89C34"/>
                </a:solidFill>
                <a:latin typeface="Microsoft YaHei"/>
                <a:ea typeface="Microsoft YaHei"/>
              </a:rPr>
              <a:t>信号：选择「少说一点，含糊过去」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对策：用 AI 备好事实和措辞，心里有底才敢开口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8160" y="1874520"/>
            <a:ext cx="350520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1960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谈了没用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275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鼓足勇气谈了，对方也点头了，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三个月后一点没变。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9275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419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2A9D8F"/>
                </a:solidFill>
                <a:latin typeface="Microsoft YaHei"/>
                <a:ea typeface="Microsoft YaHei"/>
              </a:rPr>
              <a:t>信号：「谈完照旧」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275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对策：用 GROW 把承诺落到动作 + 时间 + 验证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07680" y="1874520"/>
            <a:ext cx="3505200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912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一谈就崩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227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句还没说完，对方红了眼、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或者开始反驳、或者干脆沉默。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7227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6371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E72C37"/>
                </a:solidFill>
                <a:latin typeface="Microsoft YaHei"/>
                <a:ea typeface="Microsoft YaHei"/>
              </a:rPr>
              <a:t>信号：20 分钟的会 5 分钟开不下去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227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对策：用 AI 预演对方三种反应，先练接招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根源是同一个：没有事实、没有结构、没有准备。而这三件事恰好是 AI 擅长的。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81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关键区分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发展型对话 vs 评价型对话 —— 别混淆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0320" y="1920240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920240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发展型（GROW 为主）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86600" y="1920240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23760" y="1920240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评价型（绩效面谈结构）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目的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2633472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633472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帮助成长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086600" y="2633472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223760" y="2633472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评估表现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谁主导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346704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3346704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对方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86600" y="3346704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23760" y="3346704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管理者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关注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60320" y="4059936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4059936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未来可能性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086600" y="4059936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23760" y="4059936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过去表现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产出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560320" y="4773168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4773168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行动承诺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86600" y="4773168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223760" y="4773168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评价结论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风险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560320" y="5486400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697480" y="5486400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时间较慢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86600" y="5486400"/>
            <a:ext cx="4526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223760" y="5486400"/>
            <a:ext cx="4251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引发防御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技巧：先聊未来，再谈评价。开场：「我们先看你接下来想怎么走，聊完我也会给你我这边的看法。」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81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核心框架 GROW（JOHN WHITMORE）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四步，把一场面谈变成一次对话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051560" cy="9601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0515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080" y="1947672"/>
            <a:ext cx="283464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Goal 目标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1947672"/>
            <a:ext cx="672084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这次谈完，我们希望达成什么？——最易被跳过，但最关键。先对齐目标。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962656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2962656"/>
            <a:ext cx="1051560" cy="96012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962656"/>
            <a:ext cx="10515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83080" y="3035808"/>
            <a:ext cx="283464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Reality 现状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0" y="3035808"/>
            <a:ext cx="672084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现在的事实是什么？——用事实，不是印象；这一步用上 SBI 素材。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050792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4050792"/>
            <a:ext cx="1051560" cy="9601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4050792"/>
            <a:ext cx="10515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3080" y="4123944"/>
            <a:ext cx="283464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Options 选择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54880" y="4123944"/>
            <a:ext cx="672084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有哪些可能的做法？——关键技巧：让对方先说，你别急着给方案。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138928"/>
            <a:ext cx="11064240" cy="9601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5138928"/>
            <a:ext cx="1051560" cy="96012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5138928"/>
            <a:ext cx="1051560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83080" y="5212080"/>
            <a:ext cx="283464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013147"/>
                </a:solidFill>
                <a:latin typeface="Microsoft YaHei"/>
                <a:ea typeface="Microsoft YaHei"/>
              </a:rPr>
              <a:t>Will 意愿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54880" y="5212080"/>
            <a:ext cx="672084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你决定做什么、什么时候？——具体到动作、时间、怎么验证。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W 那一格：具体动作 + 具体时间 + 怎么验证，三个都有才叫承诺。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81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AI 的标准用法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面谈前 30 分钟：四个动作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40233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① 事实时间线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把零散观察丢给它，按时间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整理成一条线，看清完整图景。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83280" y="1874520"/>
            <a:ext cx="128016" cy="40233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② 反应预演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让它模拟对方 3 种反应（情绪化 /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沉默 / 反驳），各给 2–3 句应对话术。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1874520"/>
            <a:ext cx="128016" cy="40233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9224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③ GROW 提问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让它按 G-R-O-W 各给 3 个提问，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挑顺口的用。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6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052560" y="1874520"/>
            <a:ext cx="128016" cy="40233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88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④ 红线：只准备，不出席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明天走进会议室，只有你一个人。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承诺你给，责任你担。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81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高难度场景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四类应对：AI 预演 + 人执行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40233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对方情绪化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先接情绪，再谈事实。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「我理解你听到这些不好受。」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83280" y="1874520"/>
            <a:ext cx="128016" cy="40233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对方全程沉默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给思考时间，不逼问。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「你不用现在回答，我先说，你想到再补。」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1874520"/>
            <a:ext cx="128016" cy="40233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9224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对方反驳事实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回到具体事例，不辩论印象。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「我们不争印象，就看 3 月 2 日那一单。」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60" y="1874520"/>
            <a:ext cx="256032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052560" y="1874520"/>
            <a:ext cx="128016" cy="402336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880" y="2002536"/>
            <a:ext cx="2103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对方甩锅外部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2478024"/>
            <a:ext cx="210312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先承认，再拉回。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「外部因素确实存在，那我们能控的是什么？」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81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重点演练 ⭐⭐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4：面谈准备 + 角色扮演（40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三人一组，选一个场景。第一段准备（15 分钟）：写事实清单 → 用 AI 做时间线/预演/GROW 提问 → 填《面谈准备单》，特别填「我最怕的一句话」。第二段角色扮演（25 分钟）：两人对演、一人观察，用《面谈七阶打勾表》记录，然后换角色。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40 分钟（准备 15 + 对演 25，含换角色）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一份面谈准备单 + 一次角色扮演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不许念准备单——准备单是功课，不是台词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「我最怕的一句话」一定要填——很多人只准备自己想说的，不准备对方怎么回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承诺必须具体：具体动作 + 具体时间 + 怎么验证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三个场景：A 老员工消极 / B 新人连续未达标 / C 高绩效者协作差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81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面谈不是审判，是一次对话。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谈完不等于结束——价值在接下来的跟进里。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转场：谈完照旧等于没谈。最后一站，把 AI 用成习惯，同时别把自己用丢了。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面谈示范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一次不心的绩效面谈：从崩到稳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554480" cy="82296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20116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❌ 开口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19933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「今天找你谈，是因为你最近表现不太行，你自己也知道吧？」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8346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834640"/>
            <a:ext cx="1554480" cy="8229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9260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⚠ 对方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29077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「我不觉得我表现不行，我手上三个项目都在推进。」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490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749040"/>
            <a:ext cx="1554480" cy="8229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94360" y="38404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✅ 拉回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38221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「我们不争印象，看事实——上次那单交付延期了两天，周一评审你没到场；这是我想聊的两件事。今天不评价人，就聊这两件事怎么改。」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663440"/>
            <a:ext cx="11064240" cy="822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4663440"/>
            <a:ext cx="1554480" cy="8229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4754880"/>
            <a:ext cx="14630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✅ 收口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86000" y="4736592"/>
            <a:ext cx="91440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「你先说说看，这两件事里你觉得哪个更该先动？」（切到 GROW 的 R/O）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关键动作：不辩论印象、只谈具体事实、把主导权递回去。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60 / 81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GROW 逐要素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 目标：最易被跳过的一格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Goal 目标（这次谈完达成什么）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开场 2 分钟必须把目标对齐，否则后面全是各说各话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目标要可观察：「下次评审提前 1 天交材料」”，不是「态度积极一点」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让对方也说出他的目标——两个目标不一致，先谈不一致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目标对齐了，后面的 Reality 和 Options 才有方向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「今天这半小时，我们希望把下一阶段的交付节奏定下来。你那边有没有想先聊的？」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常见陷阱：直接从「你上次怎么怎么回事」开场——目标错位，对方立刻防御。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81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GROW 逐要素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W 意愿：承诺要看三件事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Will 意愿（动作 + 时间 + 验证）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具体动作：下一步做什么，说得出来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具体时间：什么时候之前完成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验证方式：怎么判断做到了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三件都有才叫承诺；缺一件就是一句「我尽量」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「那我这周四前把新的风险清单发给客户，周五我们一起过一遍，行吗？」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常见陷阱：只听到「好的，我以后注意」就结束——这不是承诺，是结束语。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81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面谈准备优先级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先备哪场？用两个维度选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3A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627632" y="194767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627632" y="1947672"/>
            <a:ext cx="4745736" cy="4572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737360" y="198424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先备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55648" y="247802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高影响 + 高难度</a:t>
            </a:r>
          </a:p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（评级、去留、长期问题）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27632" y="409651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627632" y="4096512"/>
            <a:ext cx="4745736" cy="45720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737360" y="413308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顺带聊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5648" y="462686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高影响 + 低难度</a:t>
            </a:r>
          </a:p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（好消息、认可、目标对齐）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19672" y="194767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519672" y="1947672"/>
            <a:ext cx="4745736" cy="45720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198424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缓缓备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47688" y="247802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低影响 + 高难度</a:t>
            </a:r>
          </a:p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（小矛盾、可先观察）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19672" y="4096512"/>
            <a:ext cx="4745736" cy="2002536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19672" y="4096512"/>
            <a:ext cx="4745736" cy="45720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29400" y="4133088"/>
            <a:ext cx="4526280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不单独谈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47688" y="4626864"/>
            <a:ext cx="4489704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低影响 + 低难度</a:t>
            </a:r>
          </a:p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（日常一句带过）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" y="1828800"/>
            <a:ext cx="1234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" y="5852160"/>
            <a:ext cx="1234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低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4048" y="2377440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4048" y="2761488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4048" y="3145536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4048" y="3529584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4048" y="3913632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4048" y="4297680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越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4048" y="4681728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要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048" y="5065776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4048" y="5449824"/>
            <a:ext cx="4572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6227064"/>
            <a:ext cx="97840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50" b="1">
                <a:solidFill>
                  <a:srgbClr val="5B6B76"/>
                </a:solidFill>
                <a:latin typeface="Microsoft YaHei"/>
                <a:ea typeface="Microsoft YaHei"/>
              </a:rPr>
              <a:t>低　　　难度（越难越要备）　　　高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4406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精力有限：把最好的准备，花在「高影响 + 高难度」那一格。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81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高绩效者的「不敢谈」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小陈业绩全团队第一，但习惯独来独往，拒绝带新人，其他同事有意见。主管拖了三个月没谈。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拖延的代价：其他成员开始消极（「做得好不如业绩好」），新人流失 1 人。</a:t>
            </a:r>
          </a:p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越拖越难——对方会觉得「以前不说，现在突然说」。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准备：用 AI 整理出 3 件具体事实（拒绝带新人的时间与场合），预演对方可能的反应（「我忙不就是为了业绩？」），备好应对。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谈法：先认可他的贡献（激励因素），再谈对团队的影响，最后把「带新人」接回他自己的目标（想不想做技术负责人？）。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高绩效者的面谈，难在「不能只用绩效说话」，得接到他的长期诉求上。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81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演练检查表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面谈七阶：现场打勾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68580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28800"/>
            <a:ext cx="6858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63040" y="1874520"/>
            <a:ext cx="10058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① 开场对齐目标（今天谈什么、为什么谈）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96312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496312"/>
            <a:ext cx="68580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496312"/>
            <a:ext cx="6858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2542032"/>
            <a:ext cx="10058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② 陈述事实（SBI：情境 / 行为 / 影响）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163824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163824"/>
            <a:ext cx="68580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3163824"/>
            <a:ext cx="6858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3209544"/>
            <a:ext cx="10058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③ 倾听对方（不打断，听到情绪背后）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831336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3831336"/>
            <a:ext cx="68580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48640" y="3831336"/>
            <a:ext cx="6858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3877056"/>
            <a:ext cx="10058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④ 一起看选项（让对方先说）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498848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4498848"/>
            <a:ext cx="68580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4498848"/>
            <a:ext cx="6858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4544568"/>
            <a:ext cx="10058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⑤ 定下承诺（动作 + 时间 + 验证）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166360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5166360"/>
            <a:ext cx="68580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5166360"/>
            <a:ext cx="6858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63040" y="5212080"/>
            <a:ext cx="10058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⑥ 说清支持（我能提供什么）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5833872"/>
            <a:ext cx="11064240" cy="5669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5833872"/>
            <a:ext cx="68580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5833872"/>
            <a:ext cx="685800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63040" y="5879592"/>
            <a:ext cx="10058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⑦ 确认与收尾（复述一遍、道谢）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598932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七阶不是七道题，是一场对话的七个节拍。漏掉哪一阶，事后都能看出来。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81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跟进与整合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把 AI 用成习惯，不把人带丢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经验学习圈（Kolb, 1984）· 双因素理论（Herzberg, 1959）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66 / 81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经典框架一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经验学习圈（David Kolb, 1984）：把「复盘」做成「下次改」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2560320" cy="38404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65960"/>
            <a:ext cx="2560320" cy="7315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23774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具体经验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880360"/>
            <a:ext cx="219456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发生了什么？</a:t>
            </a:r>
          </a:p>
          <a:p>
            <a:pPr algn="l">
              <a:lnSpc>
                <a:spcPct val="12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注意：是事实，不是感受。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965960"/>
            <a:ext cx="2560320" cy="38404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83280" y="1965960"/>
            <a:ext cx="2560320" cy="73152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74720" y="2011680"/>
            <a:ext cx="23774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反思观察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2880360"/>
            <a:ext cx="219456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为什么会这样？</a:t>
            </a:r>
          </a:p>
          <a:p>
            <a:pPr algn="l">
              <a:lnSpc>
                <a:spcPct val="12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我当时怎么想的？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965960"/>
            <a:ext cx="2560320" cy="38404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17920" y="1965960"/>
            <a:ext cx="2560320" cy="7315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2011680"/>
            <a:ext cx="23774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抽象概念化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2880360"/>
            <a:ext cx="219456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这里有没有规律？</a:t>
            </a:r>
          </a:p>
          <a:p>
            <a:pPr algn="l">
              <a:lnSpc>
                <a:spcPct val="12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下次能提取出一条什么原则？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52560" y="1965960"/>
            <a:ext cx="2560320" cy="38404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052560" y="1965960"/>
            <a:ext cx="2560320" cy="73152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0" y="2011680"/>
            <a:ext cx="237744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主动实验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35440" y="2880360"/>
            <a:ext cx="219456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下次具体怎么做？</a:t>
            </a:r>
          </a:p>
          <a:p>
            <a:pPr algn="l">
              <a:lnSpc>
                <a:spcPct val="125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新实验又变成新经验，进入下一轮。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很多人只做到第二步就停了——「我知道为什么了」，然后就没了。精髓在第三、四步。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81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经典框架二 双因素理论（HERZBERG, 1959）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让反馈碰到「激励因素」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指令式　保健因素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薪酬 / 工作环境 / 政策 / 安全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缺了会不满，给够了也不会更努力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只能消除不满，不能产生动力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⚠ 只谈「你哪里没做好」= 只碰到保健因素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赋能式　激励因素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成就 / 认可 / 成长 / 责任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这才是真正驱动人的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让绩效对话真正产生动力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✅ 加一句提示：「请帮我想想，他身上有什么成就值得认可？」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81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AI 用成习惯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三个节奏：周更 · 月盘 · 期备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40233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周更 · 5 分钟/周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随手记事实，周五把本周记录丢给 AI，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让它挑出 1–2 件值得反馈的事。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28160" y="1874520"/>
            <a:ext cx="128016" cy="40233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248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月盘 · 15 分钟/月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248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让 AI 汇总本月事实，问它：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「有多少是问题，有多少是成绩？」——校正偏差。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7680" y="1874520"/>
            <a:ext cx="128016" cy="40233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200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期备 · 30 分钟/期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期末前一次性生成「事实时间线 +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待确认清单」，拿着它去准备正式面谈。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一周 5 分钟、一月 15 分钟——这点投入，把你从「期末抓瞎」里彻底救出来。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81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三条自检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检查「你有没有被 AI 带丢」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50520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3505200" cy="77724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975104"/>
            <a:ext cx="3505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852928"/>
            <a:ext cx="317601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不看 AI 说得出来吗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4343400"/>
            <a:ext cx="3176016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462272"/>
            <a:ext cx="29565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4000"/>
              </a:lnSpc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我还能不看 AI，说出这个人的优点和问题吗？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28160" y="1920240"/>
            <a:ext cx="350520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28160" y="1920240"/>
            <a:ext cx="3505200" cy="77724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28160" y="1975104"/>
            <a:ext cx="3505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2752" y="2852928"/>
            <a:ext cx="317601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有没有不亲自去谈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92752" y="4343400"/>
            <a:ext cx="3176016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02480" y="4462272"/>
            <a:ext cx="29565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4000"/>
              </a:lnSpc>
            </a:pPr>
            <a:r>
              <a:rPr sz="1150" b="1">
                <a:solidFill>
                  <a:srgbClr val="F89C34"/>
                </a:solidFill>
                <a:latin typeface="Microsoft YaHei"/>
                <a:ea typeface="Microsoft YaHei"/>
              </a:rPr>
              <a:t>我有没有因为 AI 写了草稿，就不亲自去谈了？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07680" y="1920240"/>
            <a:ext cx="350520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07680" y="1920240"/>
            <a:ext cx="3505200" cy="77724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07680" y="1975104"/>
            <a:ext cx="350520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8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72272" y="2852928"/>
            <a:ext cx="3176016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50" b="1">
                <a:solidFill>
                  <a:srgbClr val="013147"/>
                </a:solidFill>
                <a:latin typeface="Microsoft YaHei"/>
                <a:ea typeface="Microsoft YaHei"/>
              </a:rPr>
              <a:t>有没有逃避判断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72272" y="4343400"/>
            <a:ext cx="3176016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82000" y="4462272"/>
            <a:ext cx="29565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4000"/>
              </a:lnSpc>
            </a:pPr>
            <a:r>
              <a:rPr sz="1150" b="1">
                <a:solidFill>
                  <a:srgbClr val="E0A82E"/>
                </a:solidFill>
                <a:latin typeface="Microsoft YaHei"/>
                <a:ea typeface="Microsoft YaHei"/>
              </a:rPr>
              <a:t>我有没有用「AI 生成的」当借口，逃避我自己的判断？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工具越强，越要提防自己变弱。建议每季度做一次这三条自检。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81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重点练习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5：30 天 AI 辅助绩效管理行动计划（30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填三行：①目标（挑一个真实团队目标，用 SMART/OKR 改写）②反馈（定一个日常动作，如每周五 5 分钟）③面谈（定一个对象和时点）。每行填：每周一个动作 / 一个可观察信号 / 一个支持资源。填完找同伴互说一遍。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30 分钟（个人 18 + 同伴互说 12）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30 天 AI 辅助绩效管理行动计划（带走件）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第一周的第一件事，必须具体到「哪天」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「我以后会注意」不是计划，是敷衍——不许写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同伴互锁：约定课后互相提醒一次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81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复盘四问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把一次面谈变成下次的底气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四问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8321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8046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自己回答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发生了什么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91840" y="2633472"/>
            <a:ext cx="8321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29000" y="2633472"/>
            <a:ext cx="8046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只写事实：对方说了什么、我怎么回应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为什么是这样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91840" y="3346704"/>
            <a:ext cx="8321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29000" y="3346704"/>
            <a:ext cx="8046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我卡在哪一步？哪句话把对方憋住了？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下次改哪一点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4059936"/>
            <a:ext cx="8321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29000" y="4059936"/>
            <a:ext cx="8046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只改一点，写成具体动作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④ 怎么知道改好了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91840" y="4773168"/>
            <a:ext cx="8321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429000" y="4773168"/>
            <a:ext cx="8046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什么信号证明我做到了？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四问框架改编自 David Kolb 经验学习圈（1984）。请在每次重要面谈后 10 分钟内完成。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72 / 81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双因素落地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两种反馈，两种引擎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指令式　❌ 只给保健反馈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「你这个季度目标差了 15%，下季度得补上来。」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「最近状态不对，注意一点。」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结果：对方只感受到压力，没有动力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——因为一句认可都没有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901952"/>
            <a:ext cx="493776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赋能式　✅ 加上激励反馈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「客户那次临时改需求，你顶住了，这个我记着。」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「你带新人上手很快，这是团队稀缺的能力。」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结果：对方知道什么值得继续做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——认可具体到事，才不是套话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73 / 81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行为层保障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让计划真的发生：三个机制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40233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① 具体到日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每条行动写出「哪一天之前」，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不写日期的一律不算数。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28160" y="1874520"/>
            <a:ext cx="128016" cy="40233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248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② 伙伴互锁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248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找一个同事互为见证，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约定 30 天后互查。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7680" y="1874520"/>
            <a:ext cx="128016" cy="402336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200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③ 环境提醒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把速查卡贴在电脑旁，</a:t>
            </a:r>
          </a:p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月盘日设成日历提醒。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承诺能否兑现，不靠意志力，靠这三个机制。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74 / 81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5156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MODULE 5 · 带走一句话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91640"/>
            <a:ext cx="105156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写下你最想改变的那个习惯动作。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0632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50" b="0">
                <a:solidFill>
                  <a:srgbClr val="CFDDD8"/>
                </a:solidFill>
                <a:latin typeface="Microsoft YaHei"/>
                <a:ea typeface="Microsoft YaHei"/>
              </a:rPr>
              <a:t>参考写法：「每次给反馈前，先写下 1 条具体事实，再开口。」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3977640"/>
            <a:ext cx="10515600" cy="27432"/>
          </a:xfrm>
          <a:prstGeom prst="rect">
            <a:avLst/>
          </a:prstGeom>
          <a:solidFill>
            <a:srgbClr val="2A6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4636008"/>
            <a:ext cx="10515600" cy="27432"/>
          </a:xfrm>
          <a:prstGeom prst="rect">
            <a:avLst/>
          </a:prstGeom>
          <a:solidFill>
            <a:srgbClr val="2A6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5294376"/>
            <a:ext cx="10515600" cy="27432"/>
          </a:xfrm>
          <a:prstGeom prst="rect">
            <a:avLst/>
          </a:prstGeom>
          <a:solidFill>
            <a:srgbClr val="2A62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59436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8DC643"/>
                </a:solidFill>
                <a:latin typeface="Microsoft YaHei"/>
                <a:ea typeface="Microsoft YaHei"/>
              </a:rPr>
              <a:t>要求：具体、可听、可查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75 / 81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CLOSING · 全天回顾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五个经典框架，一条完整链条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66160" y="1920240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03320" y="1920240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出处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92024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解决什么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人在回路 HITL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66160" y="2633472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03320" y="2633472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人机协作通用概念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040880" y="2633472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78040" y="2633472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干活，人担责——划清边界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SMART + OKR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66160" y="3346704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03320" y="3346704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Doran 1981 / Grove·Doerr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0880" y="3346704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78040" y="3346704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把虚目标订成可评价目标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SBI + 一条路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566160" y="4059936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703320" y="4059936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CCL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040880" y="4059936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178040" y="4059936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把印象写成事实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GROW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66160" y="4773168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703320" y="4773168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John Whitmore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40880" y="4773168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178040" y="4773168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把不敢谈的面谈备成能谈的面谈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Kolb + Herzberg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566160" y="5486400"/>
            <a:ext cx="3474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703320" y="5486400"/>
            <a:ext cx="3200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Kolb 1984 / Herzberg 1959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40880" y="5486400"/>
            <a:ext cx="45720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178040" y="5486400"/>
            <a:ext cx="42976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复盘成下次改，反馈碰到激励因素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这五个框架，就是 AI 辅助绩效管理的完整链条。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76 / 81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回岗后第一件事，具体到哪天。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AI 帮你备好每一句话，但绩效这件事，永远是你和你的团队面对面谈出来的。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行动承诺：写在便签上，贴墙。收尾金句已念。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AI 辅助绩效管理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用 AI 把目标、反馈、面谈做扎实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AI 帮你准备 · 你自己谈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78 / 81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CLOSING · 带走什么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今天之后，你会带走三件东西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0320" y="1920240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920240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内容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952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2668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用在哪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思路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2633472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633472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帮你准备，你自己谈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8952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2668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每次用 AI 前提醒自己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方法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346704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3346704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SMART/OKR · SBI · GROW · Kolb/Herzberg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8952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2668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目标 / 反馈 / 面谈 / 复盘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行动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60320" y="4059936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4059936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一份 30 天计划 + 一句具体承诺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58952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2668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回岗第一周就开始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三件东西缺一件，课程都白上。尤其是第三件——行动。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79 / 81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不是「我以后要注意」，而是：</a:t>
            </a: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明天几点、对谁、做什么动作。</a:t>
            </a:r>
          </a:p>
          <a:p>
            <a:pPr algn="l">
              <a:lnSpc>
                <a:spcPct val="112000"/>
              </a:lnSpc>
            </a:pPr>
          </a:p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写下来，并且告诉你的同伴。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AI 辅助绩效管理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80 / 81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AI 辅助绩效管理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用 AI 把目标、反馈、面谈做扎实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AI 帮你备好每一句话，但绩效这件事，永远是你和你的团队面对面谈出来的。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81 / 81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