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开场：欢迎大家。今天我们不测、不算命，就做一件事——把你手里那份 MBTI 报告，翻译成一句『我该怎么说话』。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三件事对应大家带来的三个诉求。今天所有工具都围绕这三件事转。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 0：只做三件事——制造一个真实的困惑、给出一个反直觉的答案、先划好专业边界。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这个案例的杀伤力：负责人一句话得罪了两个人，而他完全不知道问题出在哪——他以为这是执行力问题。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停在这里，让学员先愣一下。不要说太多，让这个问题在房间里发酵。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三个误解不破，学员会觉得『不就是星座吗』。强调最后一句：不测，直接解读。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照念即可，让学员知道一天会得到什么。行为动词：说出/读懂/识别/调整/运用/守住/制定。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三条官方守则，跟模块 6 呼应形成闭环。强调：谁拿类型说『你这种人不行』，那不是 MBTI 的错，是用错了。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收上来 3-5 张念一念——让全场知道『大家关心的是同一类事』，把课的目标锚在真实痛点上。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 1：把报告从『一张看不懂的纸』翻译成『一张沟通说明书』。本模块不测、不评好坏，只做翻译。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杀伤力：报告上最值钱的那句话，往往被『我是 XX 型』这个标签盖住了。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破掉『星座化』预期。分清了『偏好 ≠ 能力』，后面所有工具才有立足点。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注意：不是二选一的对错，是两条腿——你习惯先用哪条。来源：Myers &amp; Briggs 类型理论，源自荣格《心理类型》。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四个钩子帮学员一秒定位自己。让他们现场对号入座。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只做「体验差异」，不作任何诊断；站错也没关系，直觉站位本身就是信息。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这张表是模块 1 最实用的一张。用法不是『给我一个改的目标』，是『给我一个换位的抓手』。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杀伤力：『我说的都对，对方却不接受』是沟通里最常见的挫败，而它往往不是内容问题，是偏好错位。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不给结论、不打分。让学员第一次认真读报告里的沟通建议。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收束模块 1，铺垫模块 2：这些默认设置，什么场景是优势、什么场景是盲区？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 2：全天最能出『个人洞察』的模块。核心动作是自省 + 互评，埋下心理安全的种子。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关键：优势与盲区是同一枚硬币的两面。不要拿它改自己，要拿它预判自己。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杀伤力：你的盲区平时不显眼，只在最关键、最需要人性的时刻，把你最珍视的关系伤掉。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必须当场说清这个问题——说不清，学员从此就不信这门课了。这也堵住了『MBTI 是宿命论』的质疑。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『不许辩解』是核心规则。这一步教的不是盲区，是『接住反馈的姿态』——本身就是心理安全的实练。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杀伤力：别人看到的盲区，往往比自我评估更准——而敢不敢听，取决于房间里的安全感。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收束模块 2，铺垫模块 3：怎么看懂别人偏哪边？我们把四把尺子变成一副换位雷达。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 3：从『看自己』转向『看别人』。核心是一张表——四维沟通观察表。不测别人、不猜别人，只观察行为。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这张表是全课最实用的工具。强调：它是给我自己用的，不是给同事打分的。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杀伤力：一句评价，会把一个人从『可观察的对象』变成『贴了标签的对手』，从此你看不到新信息。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三原则里最容易被违反的是第一条——人天生爱评价。让学员自己举一个『评价冒充观察』的例子。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练习的核心不是『猜得多准』，是养成『观察—假设—验证』的习惯循环。假说被推翻才是收获。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收束模块 3，铺垫模块 4：看懂了偏好，下一步就是把话换一种说法说出来。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全课核心，占时最长。SBI + 倾听四层打底，三场景各练一轮。这是学员收获最大的模块。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对比导入：换说法不是圆滑，是专业。让对方愿意听下去，是一切沟通技术的前提。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SBI 的重点在 B：行为必须可观察、可复述。很多人的『反馈』其实全是评价，不是行为。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杀伤力：评价人格触发防御，说行为触发解决。SBI 不是话术，是让对话回到可解决层面。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倾听四层让学员自检：我跟人吵起来的时候，其实我在第几层？大多数人是第 1 层。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三个场景是三张情景卡的课上版。强调公式四个动作，让学员照着走。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全课最重的演练。观察员的任务是打分，不是评价人——照答题卡逐项打勾。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收敛句：把三场景归为一句好记的口诀，方便学员带走。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收束模块 4，铺垫模块 5：一个人会换说法只是技巧，团队都会，才是能力。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 5：从个人技巧走向团队能力。核心产物是团队沟通地图 + 话术卡。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强调：不要在会上公开给同事贴标签。用代号、自己填。地图是团队结构的镜子，不是人事档案。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杀伤力：把结构缺口当成个人缺点，是最常见的管理误判。地图一眼就能看出来。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话术卡的价值在于降低启动成本。第一句话说对了，后面就好走了。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强调隐私：不公开讨论具体某位同事的偏好，只讨论团队结构缺口。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收束模块 5，铺垫模块 6：地图有了，最后一步是守住边界、带走行动。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 6：先划清 MBTI 的使用边界，再把一天收束成一句承诺 + 30 天计划。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与模块 0 呼应形成闭环。守则来源：MBTI 官方伦理使用守则。此处是全课的专业底线。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主动讲清争议，反而增加可信度。把 MBTI 定位为『语言』而非『科学定论』，是这个课的专业度体现。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三要求是承诺质量的过滤器。让学员当场用这三条检自己写的那句话。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见证机制是承诺落地的关键。没有见证人的承诺，30 天后大概率没做。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收束模块 6，铺垫收官页。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全天回顾：一条主线 + 六个模块。帮学员把一天串成一条完整的记忆线。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全课记忆锚点。讲师在此停顿，让这句话落地，然后收束。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收官页：把全天收束为一个动作。避免学员『听得很爽、回去照旧』。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189720" y="1143000"/>
            <a:ext cx="749808" cy="749808"/>
          </a:xfrm>
          <a:prstGeom prst="ellipse">
            <a:avLst/>
          </a:prstGeom>
          <a:solidFill>
            <a:srgbClr val="8DC643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149840" y="1143000"/>
            <a:ext cx="749808" cy="749808"/>
          </a:xfrm>
          <a:prstGeom prst="ellipse">
            <a:avLst/>
          </a:prstGeom>
          <a:solidFill>
            <a:srgbClr val="2A9D8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189720" y="2103120"/>
            <a:ext cx="749808" cy="749808"/>
          </a:xfrm>
          <a:prstGeom prst="ellipse">
            <a:avLst/>
          </a:prstGeom>
          <a:solidFill>
            <a:srgbClr val="E0A82E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149840" y="2103120"/>
            <a:ext cx="749808" cy="749808"/>
          </a:xfrm>
          <a:prstGeom prst="ellipse">
            <a:avLst/>
          </a:prstGeom>
          <a:solidFill>
            <a:srgbClr val="7AB8D9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240280"/>
            <a:ext cx="106070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8DC643"/>
                </a:solidFill>
                <a:latin typeface="Microsoft YaHei"/>
                <a:ea typeface="Microsoft YaHei"/>
              </a:rPr>
              <a:t>MBTI TEAM COMMUNICATION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697480"/>
            <a:ext cx="1078992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200" b="1">
                <a:solidFill>
                  <a:srgbClr val="FFFFFF"/>
                </a:solidFill>
                <a:latin typeface="Microsoft YaHei"/>
                <a:ea typeface="Microsoft YaHei"/>
              </a:rPr>
              <a:t>MBTI 团队沟通工作坊</a:t>
            </a:r>
          </a:p>
        </p:txBody>
      </p:sp>
      <p:sp>
        <p:nvSpPr>
          <p:cNvPr id="9" name="Rectangle 8"/>
          <p:cNvSpPr/>
          <p:nvPr/>
        </p:nvSpPr>
        <p:spPr>
          <a:xfrm>
            <a:off x="841248" y="3822192"/>
            <a:ext cx="1901952" cy="75895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4315968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700" b="0">
                <a:solidFill>
                  <a:srgbClr val="CFDDD8"/>
                </a:solidFill>
                <a:latin typeface="Microsoft YaHei"/>
                <a:ea typeface="Microsoft YaHei"/>
              </a:rPr>
              <a:t>从「我是什么类型」到「我怎么和不同的人把事说成」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8" y="5870448"/>
            <a:ext cx="6400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Coursemaster 出品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41248" y="6382512"/>
            <a:ext cx="1047902" cy="146304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89150" y="6382512"/>
            <a:ext cx="1047902" cy="146304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937053" y="6382512"/>
            <a:ext cx="1047902" cy="146304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984955" y="6382512"/>
            <a:ext cx="1047902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COURSE 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一天，走完三件事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194560"/>
            <a:ext cx="3566160" cy="2743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194560"/>
            <a:ext cx="3566160" cy="105156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2267712"/>
            <a:ext cx="32004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200" b="1">
                <a:solidFill>
                  <a:srgbClr val="FFFFFF"/>
                </a:solidFill>
                <a:latin typeface="Microsoft YaHei"/>
                <a:ea typeface="Microsoft YaHei"/>
              </a:rPr>
              <a:t>报告解读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761488"/>
            <a:ext cx="32004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FFFFFF"/>
                </a:solidFill>
                <a:latin typeface="Microsoft YaHei"/>
                <a:ea typeface="Microsoft YaHei"/>
              </a:rPr>
              <a:t>模块 1-2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520440"/>
            <a:ext cx="301752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>
                <a:solidFill>
                  <a:srgbClr val="013147"/>
                </a:solidFill>
                <a:latin typeface="Microsoft YaHei"/>
                <a:ea typeface="Microsoft YaHei"/>
              </a:rPr>
              <a:t>读懂四把尺子</a:t>
            </a:r>
          </a:p>
          <a:p>
            <a:pPr algn="l">
              <a:lnSpc>
                <a:spcPct val="125000"/>
              </a:lnSpc>
            </a:pPr>
            <a:r>
              <a:rPr sz="1600" b="1">
                <a:solidFill>
                  <a:srgbClr val="013147"/>
                </a:solidFill>
                <a:latin typeface="Microsoft YaHei"/>
                <a:ea typeface="Microsoft YaHei"/>
              </a:rPr>
              <a:t>看清优势与盲区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97680" y="2194560"/>
            <a:ext cx="3566160" cy="2743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297680" y="2194560"/>
            <a:ext cx="3566160" cy="10515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80560" y="2267712"/>
            <a:ext cx="32004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200" b="1">
                <a:solidFill>
                  <a:srgbClr val="FFFFFF"/>
                </a:solidFill>
                <a:latin typeface="Microsoft YaHei"/>
                <a:ea typeface="Microsoft YaHei"/>
              </a:rPr>
              <a:t>工具运用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0560" y="2761488"/>
            <a:ext cx="32004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FFFFFF"/>
                </a:solidFill>
                <a:latin typeface="Microsoft YaHei"/>
                <a:ea typeface="Microsoft YaHei"/>
              </a:rPr>
              <a:t>模块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3520440"/>
            <a:ext cx="301752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>
                <a:solidFill>
                  <a:srgbClr val="013147"/>
                </a:solidFill>
                <a:latin typeface="Microsoft YaHei"/>
                <a:ea typeface="Microsoft YaHei"/>
              </a:rPr>
              <a:t>不背 16 型</a:t>
            </a:r>
          </a:p>
          <a:p>
            <a:pPr algn="l">
              <a:lnSpc>
                <a:spcPct val="125000"/>
              </a:lnSpc>
            </a:pPr>
            <a:r>
              <a:rPr sz="1600" b="1">
                <a:solidFill>
                  <a:srgbClr val="013147"/>
                </a:solidFill>
                <a:latin typeface="Microsoft YaHei"/>
                <a:ea typeface="Microsoft YaHei"/>
              </a:rPr>
              <a:t>用观察法读懂别人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6720" y="2194560"/>
            <a:ext cx="3566160" cy="2743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46720" y="2194560"/>
            <a:ext cx="3566160" cy="1051560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29600" y="2267712"/>
            <a:ext cx="32004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200" b="1">
                <a:solidFill>
                  <a:srgbClr val="FFFFFF"/>
                </a:solidFill>
                <a:latin typeface="Microsoft YaHei"/>
                <a:ea typeface="Microsoft YaHei"/>
              </a:rPr>
              <a:t>内部沟通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2761488"/>
            <a:ext cx="32004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FFFFFF"/>
                </a:solidFill>
                <a:latin typeface="Microsoft YaHei"/>
                <a:ea typeface="Microsoft YaHei"/>
              </a:rPr>
              <a:t>模块 4-5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1040" y="3520440"/>
            <a:ext cx="301752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>
                <a:solidFill>
                  <a:srgbClr val="013147"/>
                </a:solidFill>
                <a:latin typeface="Microsoft YaHei"/>
                <a:ea typeface="Microsoft YaHei"/>
              </a:rPr>
              <a:t>向上/平级/向下</a:t>
            </a:r>
          </a:p>
          <a:p>
            <a:pPr algn="l">
              <a:lnSpc>
                <a:spcPct val="125000"/>
              </a:lnSpc>
            </a:pPr>
            <a:r>
              <a:rPr sz="1600" b="1">
                <a:solidFill>
                  <a:srgbClr val="013147"/>
                </a:solidFill>
                <a:latin typeface="Microsoft YaHei"/>
                <a:ea typeface="Microsoft YaHei"/>
              </a:rPr>
              <a:t>换一种说法 + 团队地图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5257800"/>
            <a:ext cx="11064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核心信念：沟通的摩擦，多半不是『态度问题』，是『偏好不同』被当成了『态度问题』。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02 / 56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开场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为什么同一句话，有人听懂有人炸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20 MIN · 导入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03 / 56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OPENING CASE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一句晨会通知，团队分成两派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一位团队负责人在晨会上说：“这个月冲刺，大家自己看着办。”</a:t>
            </a:r>
          </a:p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他觉得这句话很好——不啰嗦、给空间、信任团队。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J 型下属：立刻追问指标怎么拆、节点定几号、谁负责哪块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P 型下属：觉得“自己看着办”就是给我空间，先干起来再说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三天后，J 型觉得 P 型“没执行力”，P 型觉得 J 型“管太细”。负责人两头受气，自己也累得不行。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04 / 56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04 / 56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他们谁错了？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都没错——是“偏好不同”，被当成了“态度问题”。</a:t>
            </a:r>
          </a:p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这就是本课要破解的靶心。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先破三个误解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22960" y="2011680"/>
            <a:ext cx="10515600" cy="11430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2011680"/>
            <a:ext cx="128016" cy="114300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2121408"/>
            <a:ext cx="7315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600" b="1">
                <a:solidFill>
                  <a:srgbClr val="E72C37"/>
                </a:solidFill>
                <a:latin typeface="Microsoft YaHei"/>
                <a:ea typeface="Microsoft YaHei"/>
              </a:rPr>
              <a:t>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65960" y="2148840"/>
            <a:ext cx="374904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900" b="1">
                <a:solidFill>
                  <a:srgbClr val="013147"/>
                </a:solidFill>
                <a:latin typeface="Microsoft YaHei"/>
                <a:ea typeface="Microsoft YaHei"/>
              </a:rPr>
              <a:t>MBTI 不是算命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06440" y="2148840"/>
            <a:ext cx="534924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不预测你的人生，只描述你的沟通偏好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3310128"/>
            <a:ext cx="10515600" cy="11430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22960" y="3310128"/>
            <a:ext cx="128016" cy="114300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3419856"/>
            <a:ext cx="7315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600" b="1">
                <a:solidFill>
                  <a:srgbClr val="F89C34"/>
                </a:solidFill>
                <a:latin typeface="Microsoft YaHei"/>
                <a:ea typeface="Microsoft YaHei"/>
              </a:rPr>
              <a:t>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65960" y="3447288"/>
            <a:ext cx="374904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900" b="1">
                <a:solidFill>
                  <a:srgbClr val="013147"/>
                </a:solidFill>
                <a:latin typeface="Microsoft YaHei"/>
                <a:ea typeface="Microsoft YaHei"/>
              </a:rPr>
              <a:t>类型没有好坏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06440" y="3447288"/>
            <a:ext cx="534924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只有『偏哪边』，没有『哪边更好』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4608576"/>
            <a:ext cx="10515600" cy="11430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22960" y="4608576"/>
            <a:ext cx="128016" cy="114300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43000" y="4718304"/>
            <a:ext cx="7315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600" b="1">
                <a:solidFill>
                  <a:srgbClr val="E0A82E"/>
                </a:solidFill>
                <a:latin typeface="Microsoft YaHei"/>
                <a:ea typeface="Microsoft YaHei"/>
              </a:rPr>
              <a:t>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65960" y="4745736"/>
            <a:ext cx="374904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900" b="1">
                <a:solidFill>
                  <a:srgbClr val="013147"/>
                </a:solidFill>
                <a:latin typeface="Microsoft YaHei"/>
                <a:ea typeface="Microsoft YaHei"/>
              </a:rPr>
              <a:t>这不是性格分析课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06440" y="4745736"/>
            <a:ext cx="534924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它是沟通工具课，落点在『我下一句怎么说』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594360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本课不测——大家报告都有了，我们直接解读，省下的时间全部用来练。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06 / 56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LEARNING OBJECTIVES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今天你会带走什么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874520"/>
            <a:ext cx="10881360" cy="53035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74520"/>
            <a:ext cx="548640" cy="5303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20" y="1874520"/>
            <a:ext cx="9966960" cy="5303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16242E"/>
                </a:solidFill>
                <a:latin typeface="Microsoft YaHei"/>
                <a:ea typeface="Microsoft YaHei"/>
              </a:rPr>
              <a:t>说出四个维度的偏好含义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478024"/>
            <a:ext cx="10881360" cy="53035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2478024"/>
            <a:ext cx="548640" cy="5303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17320" y="2478024"/>
            <a:ext cx="9966960" cy="5303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16242E"/>
                </a:solidFill>
                <a:latin typeface="Microsoft YaHei"/>
                <a:ea typeface="Microsoft YaHei"/>
              </a:rPr>
              <a:t>读懂自己的报告：2 个优势 + 2 个盲区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3081528"/>
            <a:ext cx="10881360" cy="53035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240" y="3081528"/>
            <a:ext cx="548640" cy="5303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17320" y="3081528"/>
            <a:ext cx="9966960" cy="5303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16242E"/>
                </a:solidFill>
                <a:latin typeface="Microsoft YaHei"/>
                <a:ea typeface="Microsoft YaHei"/>
              </a:rPr>
              <a:t>识别团队成员的沟通偏好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685032"/>
            <a:ext cx="10881360" cy="53035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3685032"/>
            <a:ext cx="548640" cy="5303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20" y="3685032"/>
            <a:ext cx="9966960" cy="5303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16242E"/>
                </a:solidFill>
                <a:latin typeface="Microsoft YaHei"/>
                <a:ea typeface="Microsoft YaHei"/>
              </a:rPr>
              <a:t>调整沟通动作：说清『我该怎么换一种说法』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4288536"/>
            <a:ext cx="10881360" cy="53035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77240" y="4288536"/>
            <a:ext cx="548640" cy="5303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4288536"/>
            <a:ext cx="9966960" cy="5303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16242E"/>
                </a:solidFill>
                <a:latin typeface="Microsoft YaHei"/>
                <a:ea typeface="Microsoft YaHei"/>
              </a:rPr>
              <a:t>运用工具处理 3 类真实工作场景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4892040"/>
            <a:ext cx="10881360" cy="53035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7240" y="4892040"/>
            <a:ext cx="548640" cy="5303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17320" y="4892040"/>
            <a:ext cx="9966960" cy="5303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16242E"/>
                </a:solidFill>
                <a:latin typeface="Microsoft YaHei"/>
                <a:ea typeface="Microsoft YaHei"/>
              </a:rPr>
              <a:t>守住 MBTI 的专业边界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40080" y="5495544"/>
            <a:ext cx="10881360" cy="53035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77240" y="5495544"/>
            <a:ext cx="548640" cy="5303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17320" y="5495544"/>
            <a:ext cx="9966960" cy="5303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16242E"/>
                </a:solidFill>
                <a:latin typeface="Microsoft YaHei"/>
                <a:ea typeface="Microsoft YaHei"/>
              </a:rPr>
              <a:t>制定《团队沟通地图》+ 30 天行动卡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07 / 56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ETHICS FIRST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边界先讲清：MBTI 伦理使用守则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22960" y="1965960"/>
            <a:ext cx="1051560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1965960"/>
            <a:ext cx="777240" cy="105156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965960"/>
            <a:ext cx="77724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8800" y="2084832"/>
            <a:ext cx="9326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013147"/>
                </a:solidFill>
                <a:latin typeface="Microsoft YaHei"/>
                <a:ea typeface="Microsoft YaHei"/>
              </a:rPr>
              <a:t>类型是「偏好」，不是「能力」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2542032"/>
            <a:ext cx="932688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没有好坏、没有优劣、没有聪明笨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3154680"/>
            <a:ext cx="1051560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22960" y="3154680"/>
            <a:ext cx="777240" cy="10515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3154680"/>
            <a:ext cx="77724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28800" y="3273552"/>
            <a:ext cx="9326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013147"/>
                </a:solidFill>
                <a:latin typeface="Microsoft YaHei"/>
                <a:ea typeface="Microsoft YaHei"/>
              </a:rPr>
              <a:t>类型不预测绩效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28800" y="3730752"/>
            <a:ext cx="932688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跟业绩、能力、能不能当管理，无关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4343400"/>
            <a:ext cx="1051560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22960" y="4343400"/>
            <a:ext cx="777240" cy="10515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2960" y="4343400"/>
            <a:ext cx="77724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28800" y="4462272"/>
            <a:ext cx="9326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013147"/>
                </a:solidFill>
                <a:latin typeface="Microsoft YaHei"/>
                <a:ea typeface="Microsoft YaHei"/>
              </a:rPr>
              <a:t>不用于招聘、晋升、淘汰等人事决策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28800" y="4919472"/>
            <a:ext cx="932688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这是官方明确禁止的用法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5715000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50" b="1">
                <a:solidFill>
                  <a:srgbClr val="6FA32E"/>
                </a:solidFill>
                <a:latin typeface="Microsoft YaHei"/>
                <a:ea typeface="Microsoft YaHei"/>
              </a:rPr>
              <a:t>我们用的是说明书，不是判决书。</a:t>
            </a:r>
          </a:p>
          <a:p>
            <a:pPr algn="l">
              <a:lnSpc>
                <a:spcPct val="125000"/>
              </a:lnSpc>
            </a:pPr>
            <a:r>
              <a:rPr sz="1450" b="1">
                <a:solidFill>
                  <a:srgbClr val="6FA32E"/>
                </a:solidFill>
                <a:latin typeface="Microsoft YaHei"/>
                <a:ea typeface="Microsoft YaHei"/>
              </a:rPr>
              <a:t>敢说清边界，才是这门课和「娱乐化 MBTI」的分水岭。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08 / 56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WARM 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先写下你的一个沟通难题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097280" y="2103120"/>
            <a:ext cx="9966960" cy="2926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97280" y="2103120"/>
            <a:ext cx="146304" cy="29260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554480" y="2377440"/>
            <a:ext cx="91440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学员手册 · 0.2 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54480" y="3017520"/>
            <a:ext cx="914400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60000"/>
              </a:lnSpc>
            </a:pPr>
            <a:r>
              <a:rPr sz="2000" b="1">
                <a:solidFill>
                  <a:srgbClr val="013147"/>
                </a:solidFill>
                <a:latin typeface="Microsoft YaHei"/>
                <a:ea typeface="Microsoft YaHei"/>
              </a:rPr>
              <a:t>我最想在这节课解决的</a:t>
            </a:r>
          </a:p>
          <a:p>
            <a:pPr algn="l">
              <a:lnSpc>
                <a:spcPct val="160000"/>
              </a:lnSpc>
            </a:pPr>
            <a:r>
              <a:rPr sz="2000" b="1">
                <a:solidFill>
                  <a:srgbClr val="013147"/>
                </a:solidFill>
                <a:latin typeface="Microsoft YaHei"/>
                <a:ea typeface="Microsoft YaHei"/>
              </a:rPr>
              <a:t>1 个沟通难题是：</a:t>
            </a:r>
          </a:p>
          <a:p>
            <a:pPr algn="l">
              <a:lnSpc>
                <a:spcPct val="160000"/>
              </a:lnSpc>
            </a:pPr>
          </a:p>
          <a:p>
            <a:pPr algn="l">
              <a:lnSpc>
                <a:spcPct val="160000"/>
              </a:lnSpc>
            </a:pPr>
            <a:r>
              <a:rPr sz="2000" b="1">
                <a:solidFill>
                  <a:srgbClr val="013147"/>
                </a:solidFill>
                <a:latin typeface="Microsoft YaHei"/>
                <a:ea typeface="Microsoft YaHei"/>
              </a:rPr>
              <a:t>______________________________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09 / 56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读懂你的报告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四把尺子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60 MIN · 核心 + 练习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10 / 56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你的报告，你读懂了吗？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920240"/>
            <a:ext cx="5349240" cy="33832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1920240"/>
            <a:ext cx="5349240" cy="640080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993392"/>
            <a:ext cx="50292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标签层面（大家停留的地方）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788920"/>
            <a:ext cx="48463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多数人拿到报告，</a:t>
            </a:r>
          </a:p>
          <a:p>
            <a:pPr algn="l">
              <a:lnSpc>
                <a:spcPct val="130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记住的只有：</a:t>
            </a:r>
          </a:p>
          <a:p>
            <a:pPr algn="l">
              <a:lnSpc>
                <a:spcPct val="130000"/>
              </a:lnSpc>
            </a:pPr>
          </a:p>
          <a:p>
            <a:pPr algn="l">
              <a:lnSpc>
                <a:spcPct val="130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▪ “我是 INFJ”</a:t>
            </a:r>
          </a:p>
          <a:p>
            <a:pPr algn="l">
              <a:lnSpc>
                <a:spcPct val="130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▪ “说我是提倡者”</a:t>
            </a:r>
          </a:p>
          <a:p>
            <a:pPr algn="l">
              <a:lnSpc>
                <a:spcPct val="130000"/>
              </a:lnSpc>
            </a:pPr>
          </a:p>
          <a:p>
            <a:pPr algn="l">
              <a:lnSpc>
                <a:spcPct val="130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然后……就没了。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920240"/>
            <a:ext cx="5349240" cy="33832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3640" y="1920240"/>
            <a:ext cx="534924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46520" y="1993392"/>
            <a:ext cx="50292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沟通说明书（我们要到的）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2788920"/>
            <a:ext cx="48463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但报告真正值钱的，</a:t>
            </a:r>
          </a:p>
          <a:p>
            <a:pPr algn="l">
              <a:lnSpc>
                <a:spcPct val="130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是那句：</a:t>
            </a:r>
          </a:p>
          <a:p>
            <a:pPr algn="l">
              <a:lnSpc>
                <a:spcPct val="130000"/>
              </a:lnSpc>
            </a:pPr>
          </a:p>
          <a:p>
            <a:pPr algn="l">
              <a:lnSpc>
                <a:spcPct val="130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▪ “你天然依靠事实与逻辑判断，</a:t>
            </a:r>
          </a:p>
          <a:p>
            <a:pPr algn="l">
              <a:lnSpc>
                <a:spcPct val="130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   表达时容易忽略对方的情绪面”</a:t>
            </a:r>
          </a:p>
          <a:p>
            <a:pPr algn="l">
              <a:lnSpc>
                <a:spcPct val="130000"/>
              </a:lnSpc>
            </a:pPr>
          </a:p>
          <a:p>
            <a:pPr algn="l">
              <a:lnSpc>
                <a:spcPct val="130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——这才是说明书。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11 / 56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这不是算命课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MBTI 是一套描述沟通偏好的语言——</a:t>
            </a:r>
          </a:p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帮我看清自己习惯怎么说话，也帮我看清别人为什么不一样。</a:t>
            </a:r>
          </a:p>
          <a:p>
            <a:pPr algn="l">
              <a:lnSpc>
                <a:spcPct val="108000"/>
              </a:lnSpc>
            </a:pPr>
          </a:p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它描述偏好，不定义能力。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四把尺子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MBTI 的骨架：四组偏好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47088"/>
            <a:ext cx="11064240" cy="969264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47088"/>
            <a:ext cx="1874520" cy="969264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01952"/>
            <a:ext cx="1737360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能量 E / 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06040" y="1920240"/>
            <a:ext cx="288036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◀ 外向 Extraversion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32120" y="1920240"/>
            <a:ext cx="288036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内向 Introversion ▶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549640" y="1965960"/>
            <a:ext cx="2926080" cy="7315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6510">
            <a:solidFill>
              <a:srgbClr val="0131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41080" y="1993392"/>
            <a:ext cx="274320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013147"/>
                </a:solidFill>
                <a:latin typeface="Microsoft YaHei"/>
                <a:ea typeface="Microsoft YaHei"/>
              </a:rPr>
              <a:t>你的能量从哪来？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2944368"/>
            <a:ext cx="11064240" cy="969264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48640" y="2944368"/>
            <a:ext cx="1874520" cy="969264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21792" y="2999232"/>
            <a:ext cx="1737360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信息 S / 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3017520"/>
            <a:ext cx="288036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◀ 实感 Sensing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32120" y="3017520"/>
            <a:ext cx="288036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直觉 iNtuition ▶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549640" y="3063240"/>
            <a:ext cx="2926080" cy="7315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651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41080" y="3090672"/>
            <a:ext cx="274320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6FA32E"/>
                </a:solidFill>
                <a:latin typeface="Microsoft YaHei"/>
                <a:ea typeface="Microsoft YaHei"/>
              </a:rPr>
              <a:t>先看事实，还是先看可能？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41648"/>
            <a:ext cx="11064240" cy="969264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48640" y="4041648"/>
            <a:ext cx="1874520" cy="969264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21792" y="4096512"/>
            <a:ext cx="1737360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决策 T / F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06040" y="4114800"/>
            <a:ext cx="288036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◀ 思考 Thinking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532120" y="4114800"/>
            <a:ext cx="288036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3A6EA8"/>
                </a:solidFill>
                <a:latin typeface="Microsoft YaHei"/>
                <a:ea typeface="Microsoft YaHei"/>
              </a:rPr>
              <a:t>情感 Feeling ▶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549640" y="4160520"/>
            <a:ext cx="2926080" cy="7315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6510">
            <a:solidFill>
              <a:srgbClr val="3A6E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641080" y="4187952"/>
            <a:ext cx="274320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3A6EA8"/>
                </a:solidFill>
                <a:latin typeface="Microsoft YaHei"/>
                <a:ea typeface="Microsoft YaHei"/>
              </a:rPr>
              <a:t>先讲逻辑，还是先讲人情？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48640" y="5138928"/>
            <a:ext cx="11064240" cy="969264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48640" y="5138928"/>
            <a:ext cx="1874520" cy="969264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1792" y="5193792"/>
            <a:ext cx="1737360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生活 J / P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606040" y="5212080"/>
            <a:ext cx="288036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◀ 判断 Judging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532120" y="5212080"/>
            <a:ext cx="288036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F89C34"/>
                </a:solidFill>
                <a:latin typeface="Microsoft YaHei"/>
                <a:ea typeface="Microsoft YaHei"/>
              </a:rPr>
              <a:t>感知 Perceiving ▶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549640" y="5257800"/>
            <a:ext cx="2926080" cy="7315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651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641080" y="5285232"/>
            <a:ext cx="274320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F89C34"/>
                </a:solidFill>
                <a:latin typeface="Microsoft YaHei"/>
                <a:ea typeface="Microsoft YaHei"/>
              </a:rPr>
              <a:t>喜欢计划，还是喜欢留白？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48640" y="6254496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偏好是频谱，不是开关——你可能「偏 E 一点点」，也可能「偏 E 很明显」。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13 / 56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钩子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四个最好记的问句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2697480" cy="32004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2697480" cy="77724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084832"/>
            <a:ext cx="26974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</a:rPr>
              <a:t>E / 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063240"/>
            <a:ext cx="233172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能量从哪来？</a:t>
            </a:r>
          </a:p>
          <a:p>
            <a:pPr algn="l">
              <a:lnSpc>
                <a:spcPct val="135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E：边说边想</a:t>
            </a:r>
          </a:p>
          <a:p>
            <a:pPr algn="l">
              <a:lnSpc>
                <a:spcPct val="135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I：想好再说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83280" y="2057400"/>
            <a:ext cx="2697480" cy="32004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383280" y="2057400"/>
            <a:ext cx="2697480" cy="77724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3280" y="2084832"/>
            <a:ext cx="26974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</a:rPr>
              <a:t>S / 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6160" y="3063240"/>
            <a:ext cx="233172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先看事实还是可能？</a:t>
            </a:r>
          </a:p>
          <a:p>
            <a:pPr algn="l">
              <a:lnSpc>
                <a:spcPct val="135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S：要细节要案例</a:t>
            </a:r>
          </a:p>
          <a:p>
            <a:pPr algn="l">
              <a:lnSpc>
                <a:spcPct val="135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N：要方向要可能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2057400"/>
            <a:ext cx="2697480" cy="32004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17920" y="2057400"/>
            <a:ext cx="2697480" cy="777240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17920" y="2084832"/>
            <a:ext cx="26974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</a:rPr>
              <a:t>T / F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0" y="3063240"/>
            <a:ext cx="233172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先讲逻辑还是人情？</a:t>
            </a:r>
          </a:p>
          <a:p>
            <a:pPr algn="l">
              <a:lnSpc>
                <a:spcPct val="135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T：直给结论</a:t>
            </a:r>
          </a:p>
          <a:p>
            <a:pPr algn="l">
              <a:lnSpc>
                <a:spcPct val="135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F：先顾感受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052560" y="2057400"/>
            <a:ext cx="2697480" cy="32004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052560" y="2057400"/>
            <a:ext cx="2697480" cy="77724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052560" y="2084832"/>
            <a:ext cx="26974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</a:rPr>
              <a:t>J / 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35440" y="3063240"/>
            <a:ext cx="233172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要计划还是要留白？</a:t>
            </a:r>
          </a:p>
          <a:p>
            <a:pPr algn="l">
              <a:lnSpc>
                <a:spcPct val="135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J：要计划要闭环</a:t>
            </a:r>
          </a:p>
          <a:p>
            <a:pPr algn="l">
              <a:lnSpc>
                <a:spcPct val="135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P：要弹性要空间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14 / 56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练习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练习 · 四把尺子快速站位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按直觉站位，感受团队里的『一半一半』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5 MIN · 全班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现场体感：偏好分布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讲师在墙上/地上画四条「频谱轴」，每轴两端各站一侧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念到每个维度，学员按直觉走到自己偏的那一侧——不许纠结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念完四把尺子，全场看一眼分布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很多人会第一次发现：原来团队里真的一半一半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15 / 56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翻译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报告怎么读：从「字母」到「沟通默认动作」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47088"/>
            <a:ext cx="5349240" cy="97840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47088"/>
            <a:ext cx="868680" cy="97840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892808"/>
            <a:ext cx="868680" cy="8869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900" b="1">
                <a:solidFill>
                  <a:srgbClr val="FFFFFF"/>
                </a:solidFill>
                <a:latin typeface="Microsoft YaHei"/>
                <a:ea typeface="Microsoft YaHei"/>
              </a:rPr>
              <a:t>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08760" y="1920240"/>
            <a:ext cx="4297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1">
                <a:solidFill>
                  <a:srgbClr val="16242E"/>
                </a:solidFill>
                <a:latin typeface="Microsoft YaHei"/>
                <a:ea typeface="Microsoft YaHei"/>
              </a:rPr>
              <a:t>边说边想、当场表态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08760" y="2359152"/>
            <a:ext cx="42976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013147"/>
                </a:solidFill>
                <a:latin typeface="Microsoft YaHei"/>
                <a:ea typeface="Microsoft YaHei"/>
              </a:rPr>
              <a:t>别人可能：热情，但偶尔抢话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944368"/>
            <a:ext cx="5349240" cy="97840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48640" y="2944368"/>
            <a:ext cx="868680" cy="97840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8640" y="2990088"/>
            <a:ext cx="868680" cy="8869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900" b="1">
                <a:solidFill>
                  <a:srgbClr val="FFFFFF"/>
                </a:solidFill>
                <a:latin typeface="Microsoft YaHei"/>
                <a:ea typeface="Microsoft YaHei"/>
              </a:rPr>
              <a:t>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3017520"/>
            <a:ext cx="4297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1">
                <a:solidFill>
                  <a:srgbClr val="16242E"/>
                </a:solidFill>
                <a:latin typeface="Microsoft YaHei"/>
                <a:ea typeface="Microsoft YaHei"/>
              </a:rPr>
              <a:t>想好再说、会后补充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3456432"/>
            <a:ext cx="42976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013147"/>
                </a:solidFill>
                <a:latin typeface="Microsoft YaHei"/>
                <a:ea typeface="Microsoft YaHei"/>
              </a:rPr>
              <a:t>别人可能：稳重，但显得不主动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4041648"/>
            <a:ext cx="5349240" cy="97840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48640" y="4041648"/>
            <a:ext cx="868680" cy="9784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4087368"/>
            <a:ext cx="868680" cy="8869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900" b="1">
                <a:solidFill>
                  <a:srgbClr val="FFFFFF"/>
                </a:solidFill>
                <a:latin typeface="Microsoft YaHei"/>
                <a:ea typeface="Microsoft YaHei"/>
              </a:rPr>
              <a:t>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08760" y="4114800"/>
            <a:ext cx="4297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1">
                <a:solidFill>
                  <a:srgbClr val="16242E"/>
                </a:solidFill>
                <a:latin typeface="Microsoft YaHei"/>
                <a:ea typeface="Microsoft YaHei"/>
              </a:rPr>
              <a:t>讲事实、举案例、要细节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08760" y="4553712"/>
            <a:ext cx="42976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6FA32E"/>
                </a:solidFill>
                <a:latin typeface="Microsoft YaHei"/>
                <a:ea typeface="Microsoft YaHei"/>
              </a:rPr>
              <a:t>别人可能：靠谱，但有时听不到重点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138928"/>
            <a:ext cx="5349240" cy="97840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48640" y="5138928"/>
            <a:ext cx="868680" cy="9784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48640" y="5184648"/>
            <a:ext cx="868680" cy="8869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900" b="1">
                <a:solidFill>
                  <a:srgbClr val="FFFFFF"/>
                </a:solidFill>
                <a:latin typeface="Microsoft YaHei"/>
                <a:ea typeface="Microsoft YaHei"/>
              </a:rPr>
              <a:t>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08760" y="5212080"/>
            <a:ext cx="4297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1">
                <a:solidFill>
                  <a:srgbClr val="16242E"/>
                </a:solidFill>
                <a:latin typeface="Microsoft YaHei"/>
                <a:ea typeface="Microsoft YaHei"/>
              </a:rPr>
              <a:t>讲方向、讲可能、讲蓝图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08760" y="5650992"/>
            <a:ext cx="42976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6FA32E"/>
                </a:solidFill>
                <a:latin typeface="Microsoft YaHei"/>
                <a:ea typeface="Microsoft YaHei"/>
              </a:rPr>
              <a:t>别人可能：有远见，但落地细节模糊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63640" y="1847088"/>
            <a:ext cx="5349240" cy="97840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263640" y="1847088"/>
            <a:ext cx="868680" cy="978408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263640" y="1892808"/>
            <a:ext cx="868680" cy="8869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900" b="1">
                <a:solidFill>
                  <a:srgbClr val="FFFFFF"/>
                </a:solidFill>
                <a:latin typeface="Microsoft YaHei"/>
                <a:ea typeface="Microsoft YaHei"/>
              </a:rPr>
              <a:t>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23760" y="1920240"/>
            <a:ext cx="4297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1">
                <a:solidFill>
                  <a:srgbClr val="16242E"/>
                </a:solidFill>
                <a:latin typeface="Microsoft YaHei"/>
                <a:ea typeface="Microsoft YaHei"/>
              </a:rPr>
              <a:t>直给结论、就事论事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23760" y="2359152"/>
            <a:ext cx="42976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3A6EA8"/>
                </a:solidFill>
                <a:latin typeface="Microsoft YaHei"/>
                <a:ea typeface="Microsoft YaHei"/>
              </a:rPr>
              <a:t>别人可能：清晰，但显得冷、伤人心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63640" y="2944368"/>
            <a:ext cx="5349240" cy="97840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263640" y="2944368"/>
            <a:ext cx="868680" cy="978408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263640" y="2990088"/>
            <a:ext cx="868680" cy="8869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900" b="1">
                <a:solidFill>
                  <a:srgbClr val="FFFFFF"/>
                </a:solidFill>
                <a:latin typeface="Microsoft YaHei"/>
                <a:ea typeface="Microsoft YaHei"/>
              </a:rPr>
              <a:t>F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223760" y="3017520"/>
            <a:ext cx="4297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1">
                <a:solidFill>
                  <a:srgbClr val="16242E"/>
                </a:solidFill>
                <a:latin typeface="Microsoft YaHei"/>
                <a:ea typeface="Microsoft YaHei"/>
              </a:rPr>
              <a:t>先顾关系、先谈感受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223760" y="3456432"/>
            <a:ext cx="42976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3A6EA8"/>
                </a:solidFill>
                <a:latin typeface="Microsoft YaHei"/>
                <a:ea typeface="Microsoft YaHei"/>
              </a:rPr>
              <a:t>别人可能：有温度，但难做艰难决定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263640" y="4041648"/>
            <a:ext cx="5349240" cy="97840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6263640" y="4041648"/>
            <a:ext cx="868680" cy="97840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263640" y="4087368"/>
            <a:ext cx="868680" cy="8869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900" b="1">
                <a:solidFill>
                  <a:srgbClr val="FFFFFF"/>
                </a:solidFill>
                <a:latin typeface="Microsoft YaHei"/>
                <a:ea typeface="Microsoft YaHei"/>
              </a:rPr>
              <a:t>J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223760" y="4114800"/>
            <a:ext cx="4297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1">
                <a:solidFill>
                  <a:srgbClr val="16242E"/>
                </a:solidFill>
                <a:latin typeface="Microsoft YaHei"/>
                <a:ea typeface="Microsoft YaHei"/>
              </a:rPr>
              <a:t>给计划、要节点、要闭环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223760" y="4553712"/>
            <a:ext cx="42976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F89C34"/>
                </a:solidFill>
                <a:latin typeface="Microsoft YaHei"/>
                <a:ea typeface="Microsoft YaHei"/>
              </a:rPr>
              <a:t>别人可能：有条理，但显得死板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263640" y="5138928"/>
            <a:ext cx="5349240" cy="97840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6263640" y="5138928"/>
            <a:ext cx="868680" cy="97840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263640" y="5184648"/>
            <a:ext cx="868680" cy="8869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900" b="1">
                <a:solidFill>
                  <a:srgbClr val="FFFFFF"/>
                </a:solidFill>
                <a:latin typeface="Microsoft YaHei"/>
                <a:ea typeface="Microsoft YaHei"/>
              </a:rPr>
              <a:t>P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223760" y="5212080"/>
            <a:ext cx="4297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1">
                <a:solidFill>
                  <a:srgbClr val="16242E"/>
                </a:solidFill>
                <a:latin typeface="Microsoft YaHei"/>
                <a:ea typeface="Microsoft YaHei"/>
              </a:rPr>
              <a:t>要弹性、留空间、边做边调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223760" y="5650992"/>
            <a:ext cx="42976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F89C34"/>
                </a:solidFill>
                <a:latin typeface="Microsoft YaHei"/>
                <a:ea typeface="Microsoft YaHei"/>
              </a:rPr>
              <a:t>别人可能：灵活，但容易拖延、不收口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读报告的重点不是「我是谁」，是「我习惯怎么说话」。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16 / 56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CASE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「我说的都对，对方却不接受」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一位 T（思考型）主管给下属做季度复盘，开口就是：“数据看，你完成率 62%，离目标差 38 个点，主要是方法有问题。”句句在理，但下属越听头越低，最后说了句“我知道了”就走了。主管很委屈：“我说错了吗？都是事实啊。”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只给结论：62%、差 38 个点、方法有问题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先认可再调整：“两个新客户啃得挺硬，只是节奏要调一调，我们一起看看怎么改”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同样是 62%，效果完全不同——内容都对，顺序和处理方式不同，接收度天差地别。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17 / 56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17 / 56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练习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练习 · 我的报告翻译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把报告的四个字母，翻译成「我的沟通默认动作」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10 MIN · 个人 + 两人一组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我的 4 条沟通默认动作 + 4 条易被误会点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对照转换表，把你报告的四个字母，逐个翻译成「我的沟通默认动作」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写出：每个维度上，别人可能误会我 的地方（一句话）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两人一组，各讲 4 分钟：我的报告说的，跟我平时沟通像不像？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此处只翻译、不评价——优势与盲区在模块 2 展开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18 / 56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模块 1 三句话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22960" y="2103120"/>
            <a:ext cx="10515600" cy="10972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2103120"/>
            <a:ext cx="128016" cy="10972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2231136"/>
            <a:ext cx="91440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200" b="1">
                <a:solidFill>
                  <a:srgbClr val="013147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94560" y="2231136"/>
            <a:ext cx="8961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013147"/>
                </a:solidFill>
                <a:latin typeface="Microsoft YaHei"/>
                <a:ea typeface="Microsoft YaHei"/>
              </a:rPr>
              <a:t>报告是说明书，不是判决书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94560" y="2706624"/>
            <a:ext cx="89611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它描述偏好，不定义能力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3337560"/>
            <a:ext cx="10515600" cy="10972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22960" y="3337560"/>
            <a:ext cx="128016" cy="10972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88720" y="3465576"/>
            <a:ext cx="91440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200" b="1">
                <a:solidFill>
                  <a:srgbClr val="6FA32E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94560" y="3465576"/>
            <a:ext cx="8961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013147"/>
                </a:solidFill>
                <a:latin typeface="Microsoft YaHei"/>
                <a:ea typeface="Microsoft YaHei"/>
              </a:rPr>
              <a:t>四把尺子 = 四种沟通默认设置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94560" y="3941064"/>
            <a:ext cx="89611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没有对错，只有不同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4572000"/>
            <a:ext cx="10515600" cy="10972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22960" y="4572000"/>
            <a:ext cx="128016" cy="1097280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88720" y="4700016"/>
            <a:ext cx="91440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200" b="1">
                <a:solidFill>
                  <a:srgbClr val="3A6EA8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94560" y="4700016"/>
            <a:ext cx="8961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013147"/>
                </a:solidFill>
                <a:latin typeface="Microsoft YaHei"/>
                <a:ea typeface="Microsoft YaHei"/>
              </a:rPr>
              <a:t>读懂自己怎么说话，才能发现别人为什么不一样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194560" y="5175504"/>
            <a:ext cx="89611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换位的前提，是先看清自己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19 / 56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我的沟通优势与盲区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同一枚硬币的两面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70 MIN · 核心 + 自省 ★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20 / 56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优势面与盲区面：同一枚硬币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47088"/>
            <a:ext cx="11064240" cy="4572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883664"/>
            <a:ext cx="146304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</a:rPr>
              <a:t>偏好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77440" y="1883664"/>
            <a:ext cx="448056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</a:rPr>
              <a:t>✔ 优势面（用对了）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0" y="1883664"/>
            <a:ext cx="438912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</a:rPr>
              <a:t>⚠ 盲区面（用错时）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359152"/>
            <a:ext cx="11064240" cy="534924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359152"/>
            <a:ext cx="1554480" cy="534924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2359152"/>
            <a:ext cx="1554480" cy="5349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0" y="2359152"/>
            <a:ext cx="4572000" cy="5349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带气氛、敢表达、推动快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86600" y="2359152"/>
            <a:ext cx="4434840" cy="5349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抢话、听不进、想太快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8640" y="2921508"/>
            <a:ext cx="1554480" cy="534924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48640" y="2921508"/>
            <a:ext cx="1554480" cy="5349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86000" y="2921508"/>
            <a:ext cx="4572000" cy="5349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想得深、不乱承诺、稳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86600" y="2921508"/>
            <a:ext cx="4434840" cy="5349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不主动、被误以为不参与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483864"/>
            <a:ext cx="11064240" cy="534924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48640" y="3483864"/>
            <a:ext cx="1554480" cy="534924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48640" y="3483864"/>
            <a:ext cx="1554480" cy="5349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286000" y="3483864"/>
            <a:ext cx="4572000" cy="5349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抓细节、落地强、靠谱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86600" y="3483864"/>
            <a:ext cx="4434840" cy="5349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看不到大方向、抗拒变化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4046220"/>
            <a:ext cx="1554480" cy="534924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48640" y="4046220"/>
            <a:ext cx="1554480" cy="5349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86000" y="4046220"/>
            <a:ext cx="4572000" cy="5349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有远见、敢创新、会讲蓝图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86600" y="4046220"/>
            <a:ext cx="4434840" cy="5349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落地细节忽略、想法飞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4608576"/>
            <a:ext cx="11064240" cy="534924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548640" y="4608576"/>
            <a:ext cx="1554480" cy="534924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48640" y="4608576"/>
            <a:ext cx="1554480" cy="5349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286000" y="4608576"/>
            <a:ext cx="4572000" cy="5349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果断、就事论事、清晰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086600" y="4608576"/>
            <a:ext cx="4434840" cy="5349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显得冷、伤人心、忽略感受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5170932"/>
            <a:ext cx="1554480" cy="534924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48640" y="5170932"/>
            <a:ext cx="1554480" cy="5349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F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286000" y="5170932"/>
            <a:ext cx="4572000" cy="5349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顾团队、有温度、有人缘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086600" y="5170932"/>
            <a:ext cx="4434840" cy="5349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难做艰难决定、怕得罪人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48640" y="5733288"/>
            <a:ext cx="11064240" cy="534924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548640" y="5733288"/>
            <a:ext cx="1554480" cy="534924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48640" y="5733288"/>
            <a:ext cx="1554480" cy="5349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J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286000" y="5733288"/>
            <a:ext cx="4572000" cy="5349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有节奏、守节点、能收口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086600" y="5733288"/>
            <a:ext cx="4434840" cy="5349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太死板、不容变、管太细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6295644"/>
            <a:ext cx="1554480" cy="534924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48640" y="6295644"/>
            <a:ext cx="1554480" cy="5349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P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286000" y="6295644"/>
            <a:ext cx="4572000" cy="5349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灵活、应变快、能兜底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086600" y="6295644"/>
            <a:ext cx="4434840" cy="5349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拖延、不收口、让 J 型抓狂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48640" y="6894576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盲区不是缺点，是「我默认不用的那一端」。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21 / 56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 · CASE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最值钱的武器，伤掉了最珍视的关系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一位 T（思考型）主管，全公司公认“最能拍板的人”：指标压下来，十分钟拆完任务，团队服他。这是他的优势。但同一套“果断”，用在一件事上就砸了——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老员工家里出事、状态下滑两个月，主管开口就是：“你完成率掉了 30 个点，按规矩要进观察期。”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他需要的不是一句结论，是一句：“先说说你家里情况怎么样了。”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员工当场红了眼眶，提了离职。他缺的不是能力，是那条“先顾感受”的腿——F 那一端。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22 / 56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22 / 56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为什么同类型也不同？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965960"/>
            <a:ext cx="10881360" cy="1737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1965960"/>
            <a:ext cx="10881360" cy="77724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029968"/>
            <a:ext cx="105156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MBTI 官方：类型是「16 间房」，不是「16 个盒子」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880360"/>
            <a:ext cx="1033272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你住在一间房（你的类型）里，但可以走到房间的任意角落，甚至偶尔走到隔壁。</a:t>
            </a:r>
          </a:p>
          <a:p>
            <a:pPr algn="l">
              <a:lnSpc>
                <a:spcPct val="135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人可以在同类型里自由走动，所以同类型的人也不一样。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886200"/>
            <a:ext cx="3547872" cy="1691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40080" y="3886200"/>
            <a:ext cx="3547872" cy="54864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931920"/>
            <a:ext cx="3273552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偏好清晰度不同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4572000"/>
            <a:ext cx="32004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同偏 E，有人很明显，有人只略微偏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89120" y="3886200"/>
            <a:ext cx="3547872" cy="1691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89120" y="3886200"/>
            <a:ext cx="3547872" cy="548640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26280" y="3931920"/>
            <a:ext cx="3273552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偏好可以「走动」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0" y="4572000"/>
            <a:ext cx="32004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工作里果断，回家可能温柔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38160" y="3886200"/>
            <a:ext cx="3547872" cy="1691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38160" y="3886200"/>
            <a:ext cx="3547872" cy="54864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75320" y="3931920"/>
            <a:ext cx="3273552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情境会调制偏好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21040" y="4572000"/>
            <a:ext cx="32004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同一人，不同场景，表现不同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5760720"/>
            <a:ext cx="11064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公式：你的行为表现 = 类型偏好 × 偏好清晰度 × 当前情境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23 / 56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 · 练习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练习 · 我的沟通盲区盘点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自己盘一遍，再让同伴补一刀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25 MIN · 两段式 ★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4 个优势 + 4 个盲区（含事例与触发场景）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第一段 · 个人盘点（10 min）：四个维度各写 1 个优势 + 1 个盲区，各配一个真实事例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第二段 · 小组互评（15 min）：每人讲 2 分钟，组员补充「我看到的你的一个盲区」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规则一：必须说行为，不给定性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规则二：接受者只做两件事——记下来 + 说一句「谢谢」，不许辩解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24 / 56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 · CASE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自己照镜子，照不出来的那一面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一位 F（情感型）主管，自评时一直找不到自己的盲区——她觉得自己“挺好相处的”。小组互评环节，一位同事犹豫了半天，小声说：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她的自评：我挺好相处的，大家应该都喜欢我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同事的反馈：“你总怕伤和气，一个结论拖三次还没拍板，大家也不知道该听谁的。”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她愣了几秒，点头：“你说得对，我自己真的没意识到。”——这是她一天里最值钱的一句话。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25 / 56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25 / 56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盲区自己看不见，要靠别人指出来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优势 = 我的默认武器</a:t>
            </a:r>
          </a:p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盲区 = 我该刻意练的「另一只手」</a:t>
            </a:r>
          </a:p>
          <a:p>
            <a:pPr algn="l">
              <a:lnSpc>
                <a:spcPct val="108000"/>
              </a:lnSpc>
            </a:pPr>
          </a:p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敢让别人说、敢先记下不辩解——</a:t>
            </a:r>
          </a:p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这就是团队心理安全的起手式。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读懂别人：观察法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不背 16 型，只看行为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60 MIN · 工具 ★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27 / 56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3.1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四维沟通观察表：只看行为，不下结论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97840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600200" cy="97840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874520"/>
            <a:ext cx="1600200" cy="9784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E / 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1947672"/>
            <a:ext cx="2377440" cy="8321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他什么时候开口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00600" y="1947672"/>
            <a:ext cx="3291840" cy="8321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▪ 会上边说边想、当场表态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83880" y="1947672"/>
            <a:ext cx="3291840" cy="8321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5B6B76"/>
                </a:solidFill>
                <a:latin typeface="Microsoft YaHei"/>
                <a:ea typeface="Microsoft YaHei"/>
              </a:rPr>
              <a:t>▪ 会后补充、想好再说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971800"/>
            <a:ext cx="11064240" cy="97840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2971800"/>
            <a:ext cx="1600200" cy="9784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2971800"/>
            <a:ext cx="1600200" cy="9784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S / 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86000" y="3044952"/>
            <a:ext cx="2377440" cy="8321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他要的是什么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00600" y="3044952"/>
            <a:ext cx="3291840" cy="8321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▪ 要细节、要例子、要步骤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83880" y="3044952"/>
            <a:ext cx="3291840" cy="8321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5B6B76"/>
                </a:solidFill>
                <a:latin typeface="Microsoft YaHei"/>
                <a:ea typeface="Microsoft YaHei"/>
              </a:rPr>
              <a:t>▪ 要方向、要可能、要蓝图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069080"/>
            <a:ext cx="11064240" cy="97840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48640" y="4069080"/>
            <a:ext cx="1600200" cy="978408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48640" y="4069080"/>
            <a:ext cx="1600200" cy="9784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T / F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286000" y="4142232"/>
            <a:ext cx="2377440" cy="8321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他先关注什么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00600" y="4142232"/>
            <a:ext cx="3291840" cy="8321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▪ 先讲逻辑对错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83880" y="4142232"/>
            <a:ext cx="3291840" cy="8321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5B6B76"/>
                </a:solidFill>
                <a:latin typeface="Microsoft YaHei"/>
                <a:ea typeface="Microsoft YaHei"/>
              </a:rPr>
              <a:t>▪ 先讲关系感受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66360"/>
            <a:ext cx="11064240" cy="97840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48640" y="5166360"/>
            <a:ext cx="1600200" cy="97840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48640" y="5166360"/>
            <a:ext cx="1600200" cy="9784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J / P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286000" y="5239512"/>
            <a:ext cx="2377440" cy="8321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他怎么推进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800600" y="5239512"/>
            <a:ext cx="3291840" cy="8321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▪ 要计划、要节点、要闭合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83880" y="5239512"/>
            <a:ext cx="3291840" cy="8321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5B6B76"/>
                </a:solidFill>
                <a:latin typeface="Microsoft YaHei"/>
                <a:ea typeface="Microsoft YaHei"/>
              </a:rPr>
              <a:t>▪ 要弹性、要留口、边做边调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2819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观察的纪律：只记行为、不记评价；判读永远写成「假设 + 待验证的问题」。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28 / 56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3 · CASE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「他就是不配合」——一句评价，堵死了所有可能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一位项目经理跟一位同事合作三次都卡住。他跟别人说：“他这个人就是不配合，说什么都推。”从此他再没主动找过这位同事。直到一次必须协作的项目——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评价：他就是不配合（一句话定性，然后停止观察）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行为：三次里，凡是我先给结论不带数据，他都会反驳（这才是可验证的线索）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他发现：对方偏 S，没数据就不踏实。不是不配合，是我给的输入方式不对。改了开场，合作就顺了。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29 / 56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29 / 56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3.2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观察三原则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965960"/>
            <a:ext cx="10698480" cy="11430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1965960"/>
            <a:ext cx="777240" cy="114300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965960"/>
            <a:ext cx="77724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075688"/>
            <a:ext cx="3840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013147"/>
                </a:solidFill>
                <a:latin typeface="Microsoft YaHei"/>
                <a:ea typeface="Microsoft YaHei"/>
              </a:rPr>
              <a:t>只记行为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91640" y="2542032"/>
            <a:ext cx="3840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记录看得见、听得到的动作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760720" y="2103120"/>
            <a:ext cx="5532120" cy="868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240">
            <a:solidFill>
              <a:srgbClr val="0131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897880" y="2148840"/>
            <a:ext cx="525780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>
                <a:solidFill>
                  <a:srgbClr val="E72C37"/>
                </a:solidFill>
                <a:latin typeface="Microsoft YaHei"/>
                <a:ea typeface="Microsoft YaHei"/>
              </a:rPr>
              <a:t>✗ 「他态度有问题」——这是评价，不是观察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3264408"/>
            <a:ext cx="10698480" cy="11430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31520" y="3264408"/>
            <a:ext cx="777240" cy="1143000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64408"/>
            <a:ext cx="77724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91640" y="3374136"/>
            <a:ext cx="3840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013147"/>
                </a:solidFill>
                <a:latin typeface="Microsoft YaHei"/>
                <a:ea typeface="Microsoft YaHei"/>
              </a:rPr>
              <a:t>关注重复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3840480"/>
            <a:ext cx="3840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看的是一再出现的模式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760720" y="3401568"/>
            <a:ext cx="5532120" cy="868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240">
            <a:solidFill>
              <a:srgbClr val="3A6E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897880" y="3447288"/>
            <a:ext cx="525780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>
                <a:solidFill>
                  <a:srgbClr val="E72C37"/>
                </a:solidFill>
                <a:latin typeface="Microsoft YaHei"/>
                <a:ea typeface="Microsoft YaHei"/>
              </a:rPr>
              <a:t>✗ 只凭一次表现就下判断，容易看走眼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1520" y="4562856"/>
            <a:ext cx="10698480" cy="11430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31520" y="4562856"/>
            <a:ext cx="777240" cy="114300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1520" y="4562856"/>
            <a:ext cx="77724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91640" y="4672584"/>
            <a:ext cx="3840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013147"/>
                </a:solidFill>
                <a:latin typeface="Microsoft YaHei"/>
                <a:ea typeface="Microsoft YaHei"/>
              </a:rPr>
              <a:t>写成假设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5138928"/>
            <a:ext cx="3840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判读永远配一个验证问题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760720" y="4700016"/>
            <a:ext cx="5532120" cy="868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24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897880" y="4745736"/>
            <a:ext cx="525780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>
                <a:solidFill>
                  <a:srgbClr val="E72C37"/>
                </a:solidFill>
                <a:latin typeface="Microsoft YaHei"/>
                <a:ea typeface="Microsoft YaHei"/>
              </a:rPr>
              <a:t>✗ 把猜测当作结论去执行，是最大的坑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1520" y="587044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013147"/>
                </a:solidFill>
                <a:latin typeface="Microsoft YaHei"/>
                <a:ea typeface="Microsoft YaHei"/>
              </a:rPr>
              <a:t>观察表 = 把「我觉得他不好沟通」升级成「我观察到什么 + 我猜什么 + 我要验证什么」。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30 / 56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3 · 练习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练习 · 现场互读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给一位组外的真实同事，画一张完整的四维沟通观察表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25 MIN · 4-5 人组 ★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一张填满的观察表 + 一条要当面验证的问题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20 分钟：每人独立完成一张观察表（四个维度各一行）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组内轮流讲：我的判读是什么 + 我打算怎么验证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组员帮问两句：「这条是行为，还是评价？」「这个判读，有没有别的解释？」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回验证：请 2-3 位分享全场——我最想先验证的那一条是哪个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31 / 56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偏好是「倾向」，不是「事实」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看到行为 → 提出假设 → 当面验证 → 调整说法</a:t>
            </a:r>
          </a:p>
          <a:p>
            <a:pPr algn="l">
              <a:lnSpc>
                <a:spcPct val="108000"/>
              </a:lnSpc>
            </a:pPr>
          </a:p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观察法不是为了看懂别人，</a:t>
            </a:r>
          </a:p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是为了让我下一句话更接得上。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换一种说法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三场景演练：向下 / 向上 / 平级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110 MIN · 核心 ★★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33 / 56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同一件事，两种说法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1064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20240"/>
            <a:ext cx="1554480" cy="8229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2011680"/>
            <a:ext cx="1463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说法 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1993392"/>
            <a:ext cx="91440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「这个方案我不同意。」——先亮结论，对方立刻进入防御，接下来全在争对错。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834640"/>
            <a:ext cx="11064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834640"/>
            <a:ext cx="155448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94360" y="2926080"/>
            <a:ext cx="1463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说法 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0" y="2907792"/>
            <a:ext cx="91440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「这件事我有个担心，想跟你对一下。」——先给对话留门，再谈分歧，对方愿意继续。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37947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内容一样，效果两样。差别不在「说什么」，在「先说什么」。换一种说法，是把对话的门推开，而不是把结论拍在桌上。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34 / 56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34 / 56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SBI 反馈模型：说行为，不评价人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874520"/>
            <a:ext cx="10881360" cy="685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920240"/>
            <a:ext cx="1051560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来源：SBI 反馈模型（Situation-Behavior-Impact）· 通用管理框架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743200"/>
            <a:ext cx="10881360" cy="9601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2743200"/>
            <a:ext cx="1920240" cy="9601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2743200"/>
            <a:ext cx="1920240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S · 情境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43200" y="2816352"/>
            <a:ext cx="3840480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16242E"/>
                </a:solidFill>
                <a:latin typeface="Microsoft YaHei"/>
                <a:ea typeface="Microsoft YaHei"/>
              </a:rPr>
              <a:t>什么时间、什么场合、什么事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0" y="3218688"/>
            <a:ext cx="8595360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013147"/>
                </a:solidFill>
                <a:latin typeface="Microsoft YaHei"/>
                <a:ea typeface="Microsoft YaHei"/>
              </a:rPr>
              <a:t>「昨天下午的复盘会上」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840480"/>
            <a:ext cx="10881360" cy="9601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3840480"/>
            <a:ext cx="1920240" cy="960120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3840480"/>
            <a:ext cx="1920240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B · 行为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43200" y="3913632"/>
            <a:ext cx="3840480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16242E"/>
                </a:solidFill>
                <a:latin typeface="Microsoft YaHei"/>
                <a:ea typeface="Microsoft YaHei"/>
              </a:rPr>
              <a:t>他做了什么——可观察的动作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43200" y="4315968"/>
            <a:ext cx="8595360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3A6EA8"/>
                </a:solidFill>
                <a:latin typeface="Microsoft YaHei"/>
                <a:ea typeface="Microsoft YaHei"/>
              </a:rPr>
              <a:t>「你在第三页直接打断了我」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4937760"/>
            <a:ext cx="10881360" cy="9601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40080" y="4937760"/>
            <a:ext cx="1920240" cy="9601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937760"/>
            <a:ext cx="1920240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I · 影响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43200" y="5010912"/>
            <a:ext cx="3840480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16242E"/>
                </a:solidFill>
                <a:latin typeface="Microsoft YaHei"/>
                <a:ea typeface="Microsoft YaHei"/>
              </a:rPr>
              <a:t>带来什么结果或感受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43200" y="5413248"/>
            <a:ext cx="8595360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6FA32E"/>
                </a:solidFill>
                <a:latin typeface="Microsoft YaHei"/>
                <a:ea typeface="Microsoft YaHei"/>
              </a:rPr>
              <a:t>「我当时没机会把数据说完」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605332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E72C37"/>
                </a:solidFill>
                <a:latin typeface="Microsoft YaHei"/>
                <a:ea typeface="Microsoft YaHei"/>
              </a:rPr>
              <a:t>SBI 铁律：改写后绝不能出现「你这个人……」——只说行为，是让反馈被听进去的唯一方式。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35 / 56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CASE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把「你太不负责了」，改写成一句能被听进去的话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下属连续两周周报迟交。主管原来的说法是：“你太不负责了，周报拖这么久，你对工作什么态度？”说完，下属脸一沉，接下来两周的周报更晚了。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「你太不负责了」——这是评价人格，对方只听到攻击，听不到问题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SBI：「这两周（情境）你的周报都拖到周五下午（行为），我这边周五要汇总，两次都差点来不及（影响）」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同一件事，改成 SBI 之后，下属没有辩解，回了句：「我以为周五下班前就行，我以后周四下班前发你。」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36 / 56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36 / 56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4.3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倾听四层：你在听第几层？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874520"/>
            <a:ext cx="10881360" cy="54864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920240"/>
            <a:ext cx="10515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来源：Otto Scharmer · U 型理论 · 倾听四层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542032"/>
            <a:ext cx="1088136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2542032"/>
            <a:ext cx="1783080" cy="822960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2542032"/>
            <a:ext cx="178308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① 下载式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06040" y="2596896"/>
            <a:ext cx="3108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16242E"/>
                </a:solidFill>
                <a:latin typeface="Microsoft YaHei"/>
                <a:ea typeface="Microsoft YaHei"/>
              </a:rPr>
              <a:t>只听到自己脑子里已有的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06440" y="2596896"/>
            <a:ext cx="5577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>
                <a:solidFill>
                  <a:srgbClr val="5B6B76"/>
                </a:solidFill>
                <a:latin typeface="Microsoft YaHei"/>
                <a:ea typeface="Microsoft YaHei"/>
              </a:rPr>
              <a:t>▪ 急着反驳、急着给建议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456432"/>
            <a:ext cx="1088136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3456432"/>
            <a:ext cx="1783080" cy="822960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3456432"/>
            <a:ext cx="178308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② 事实式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3511296"/>
            <a:ext cx="3108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16242E"/>
                </a:solidFill>
                <a:latin typeface="Microsoft YaHei"/>
                <a:ea typeface="Microsoft YaHei"/>
              </a:rPr>
              <a:t>听客观的信息、数据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06440" y="3511296"/>
            <a:ext cx="5577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>
                <a:solidFill>
                  <a:srgbClr val="3A6EA8"/>
                </a:solidFill>
                <a:latin typeface="Microsoft YaHei"/>
                <a:ea typeface="Microsoft YaHei"/>
              </a:rPr>
              <a:t>▪ 注意事实，但没听出立场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4370832"/>
            <a:ext cx="1088136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40080" y="4370832"/>
            <a:ext cx="178308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370832"/>
            <a:ext cx="178308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③ 共情式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06040" y="4425696"/>
            <a:ext cx="3108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16242E"/>
                </a:solidFill>
                <a:latin typeface="Microsoft YaHei"/>
                <a:ea typeface="Microsoft YaHei"/>
              </a:rPr>
              <a:t>听对方的感受和处境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06440" y="4425696"/>
            <a:ext cx="5577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>
                <a:solidFill>
                  <a:srgbClr val="6FA32E"/>
                </a:solidFill>
                <a:latin typeface="Microsoft YaHei"/>
                <a:ea typeface="Microsoft YaHei"/>
              </a:rPr>
              <a:t>▪ 「听你这么说，这事挺让你为难的」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5285232"/>
            <a:ext cx="1088136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40080" y="5285232"/>
            <a:ext cx="178308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85232"/>
            <a:ext cx="178308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④ 生成式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606040" y="5340096"/>
            <a:ext cx="3108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16242E"/>
                </a:solidFill>
                <a:latin typeface="Microsoft YaHei"/>
                <a:ea typeface="Microsoft YaHei"/>
              </a:rPr>
              <a:t>听到还没说出口的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806440" y="5340096"/>
            <a:ext cx="5577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>
                <a:solidFill>
                  <a:srgbClr val="F89C34"/>
                </a:solidFill>
                <a:latin typeface="Microsoft YaHei"/>
                <a:ea typeface="Microsoft YaHei"/>
              </a:rPr>
              <a:t>▪ 「你真正担心的，其实不是时间吧？」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0080" y="623620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多数冲突，卡在第 1 层——你以为在听，其实在等对方说完好反驳。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37 / 56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4.4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三场景怎么换：向下 / 向上 / 平级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47088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47088"/>
            <a:ext cx="2148840" cy="84124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01952"/>
            <a:ext cx="2011680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</a:rPr>
              <a:t>向下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2304288"/>
            <a:ext cx="2011680" cy="3474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50" b="0">
                <a:solidFill>
                  <a:srgbClr val="FFFFFF"/>
                </a:solidFill>
                <a:latin typeface="Microsoft YaHei"/>
                <a:ea typeface="Microsoft YaHei"/>
              </a:rPr>
              <a:t>派活与反馈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88920" y="1901952"/>
            <a:ext cx="4251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E72C37"/>
                </a:solidFill>
                <a:latin typeface="Microsoft YaHei"/>
                <a:ea typeface="Microsoft YaHei"/>
              </a:rPr>
              <a:t>✗ 「这个月冲刺，你自己看着办」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178040" y="1929384"/>
            <a:ext cx="4389120" cy="67665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240">
            <a:solidFill>
              <a:srgbClr val="0131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269480" y="1956816"/>
            <a:ext cx="420624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1">
                <a:solidFill>
                  <a:srgbClr val="013147"/>
                </a:solidFill>
                <a:latin typeface="Microsoft YaHei"/>
                <a:ea typeface="Microsoft YaHei"/>
              </a:rPr>
              <a:t>✓ 对 P 给边界和目标，对 J 给节点和检查点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2788920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48640" y="2788920"/>
            <a:ext cx="2148840" cy="841248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21792" y="2843784"/>
            <a:ext cx="2011680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</a:rPr>
              <a:t>向上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1792" y="3246120"/>
            <a:ext cx="2011680" cy="3474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50" b="0">
                <a:solidFill>
                  <a:srgbClr val="FFFFFF"/>
                </a:solidFill>
                <a:latin typeface="Microsoft YaHei"/>
                <a:ea typeface="Microsoft YaHei"/>
              </a:rPr>
              <a:t>汇报与要资源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88920" y="2843784"/>
            <a:ext cx="4251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E72C37"/>
                </a:solidFill>
                <a:latin typeface="Microsoft YaHei"/>
                <a:ea typeface="Microsoft YaHei"/>
              </a:rPr>
              <a:t>✗ 「领导，我人手不够，得加人」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178040" y="2871216"/>
            <a:ext cx="4389120" cy="67665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240">
            <a:solidFill>
              <a:srgbClr val="3A6E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269480" y="2898648"/>
            <a:ext cx="420624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1">
                <a:solidFill>
                  <a:srgbClr val="3A6EA8"/>
                </a:solidFill>
                <a:latin typeface="Microsoft YaHei"/>
                <a:ea typeface="Microsoft YaHei"/>
              </a:rPr>
              <a:t>✓ 用 SBI 讲结果与影响：一起想办法，不是要救济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30752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48640" y="3730752"/>
            <a:ext cx="2148840" cy="84124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21792" y="3785616"/>
            <a:ext cx="2011680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</a:rPr>
              <a:t>平级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1792" y="4187952"/>
            <a:ext cx="2011680" cy="3474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50" b="0">
                <a:solidFill>
                  <a:srgbClr val="FFFFFF"/>
                </a:solidFill>
                <a:latin typeface="Microsoft YaHei"/>
                <a:ea typeface="Microsoft YaHei"/>
              </a:rPr>
              <a:t>跨部门对接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88920" y="3785616"/>
            <a:ext cx="4251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E72C37"/>
                </a:solidFill>
                <a:latin typeface="Microsoft YaHei"/>
                <a:ea typeface="Microsoft YaHei"/>
              </a:rPr>
              <a:t>✗ 「这周五必须给我，你尽量」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178040" y="3813048"/>
            <a:ext cx="4389120" cy="67665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24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269480" y="3840480"/>
            <a:ext cx="420624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1">
                <a:solidFill>
                  <a:srgbClr val="6FA32E"/>
                </a:solidFill>
                <a:latin typeface="Microsoft YaHei"/>
                <a:ea typeface="Microsoft YaHei"/>
              </a:rPr>
              <a:t>✓ S 要事实数据开场，N 要方向和意义开场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4690872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换说公式：判偏好 → 排 SBI → 定倾听层 → 再说出口。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38 / 56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练习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练习 · 三场景换说演练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三人一组：说话方 / 对方 / 观察员，三个场景各完成一轮完整演练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75 MIN · 三人组 ★★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三张答题卡 + 一句「我最有感觉的换说法」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场景 A（向下）：把一句派活，说成「对方能接住」的版本——对象是 P 型下属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场景 B（向上）：把一次要资源，说成「一起想办法」的版本——对象是 T 型上级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场景 C（平级）：同一件事，用 S 型和 N 型两种开场各说一次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观察员照答题卡打勾：判对偏好了吗 / 说行为了吗 / 听到第几层了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每 22 分钟轮换一次角色，确保每人三场景都练到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39 / 56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P 型怕失控，J 型怕失序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换一种说法不是讨好，是专业——</a:t>
            </a:r>
          </a:p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像医生按体质调药量，</a:t>
            </a:r>
          </a:p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同一味药，剂量不同，效果就不同。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模块 4 三句话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22960" y="2103120"/>
            <a:ext cx="10515600" cy="10972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2103120"/>
            <a:ext cx="128016" cy="10972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2231136"/>
            <a:ext cx="91440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200" b="1">
                <a:solidFill>
                  <a:srgbClr val="013147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94560" y="2231136"/>
            <a:ext cx="8961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013147"/>
                </a:solidFill>
                <a:latin typeface="Microsoft YaHei"/>
                <a:ea typeface="Microsoft YaHei"/>
              </a:rPr>
              <a:t>说行为，不评价人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94560" y="2706624"/>
            <a:ext cx="89611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SBI 的 B 必须可观察、可复述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3337560"/>
            <a:ext cx="10515600" cy="10972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22960" y="3337560"/>
            <a:ext cx="128016" cy="1097280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88720" y="3465576"/>
            <a:ext cx="91440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200" b="1">
                <a:solidFill>
                  <a:srgbClr val="3A6EA8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94560" y="3465576"/>
            <a:ext cx="8961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013147"/>
                </a:solidFill>
                <a:latin typeface="Microsoft YaHei"/>
                <a:ea typeface="Microsoft YaHei"/>
              </a:rPr>
              <a:t>听感受，不止听事实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94560" y="3941064"/>
            <a:ext cx="89611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倾听四层，多数人卡在第 1 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4572000"/>
            <a:ext cx="10515600" cy="10972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22960" y="4572000"/>
            <a:ext cx="128016" cy="10972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88720" y="4700016"/>
            <a:ext cx="91440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200" b="1">
                <a:solidFill>
                  <a:srgbClr val="6FA32E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94560" y="4700016"/>
            <a:ext cx="8961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013147"/>
                </a:solidFill>
                <a:latin typeface="Microsoft YaHei"/>
                <a:ea typeface="Microsoft YaHei"/>
              </a:rPr>
              <a:t>守目标，换路径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194560" y="5175504"/>
            <a:ext cx="89611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换一种说法不是放弃目标，是换一条能到的路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41 / 56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固化：团队沟通地图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一个人会换说法只是技巧，团队会才是能力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50 MIN · 落地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42 / 56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5.1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我的团队沟通地图：看分布，不看个人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969264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47672"/>
            <a:ext cx="201168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013147"/>
                </a:solidFill>
                <a:latin typeface="Microsoft YaHei"/>
                <a:ea typeface="Microsoft YaHei"/>
              </a:rPr>
              <a:t>E / 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834640" y="2020824"/>
            <a:ext cx="3703320" cy="67665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6510">
            <a:solidFill>
              <a:srgbClr val="0131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926080" y="2057400"/>
            <a:ext cx="352044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◀ 偏 E（外倾）  ___ 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720840" y="2020824"/>
            <a:ext cx="4800600" cy="67665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6510">
            <a:solidFill>
              <a:srgbClr val="0131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12280" y="2057400"/>
            <a:ext cx="461772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___ 人  偏 I（内倾） ▶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962656"/>
            <a:ext cx="11064240" cy="969264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3035808"/>
            <a:ext cx="201168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013147"/>
                </a:solidFill>
                <a:latin typeface="Microsoft YaHei"/>
                <a:ea typeface="Microsoft YaHei"/>
              </a:rPr>
              <a:t>S / 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834640" y="3108960"/>
            <a:ext cx="3703320" cy="67665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651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926080" y="3145536"/>
            <a:ext cx="352044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◀ 偏 S（实感）  ___ 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720840" y="3108960"/>
            <a:ext cx="4800600" cy="67665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651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12280" y="3145536"/>
            <a:ext cx="461772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6FA32E"/>
                </a:solidFill>
                <a:latin typeface="Microsoft YaHei"/>
                <a:ea typeface="Microsoft YaHei"/>
              </a:rPr>
              <a:t>___ 人  偏 N（直觉） ▶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050792"/>
            <a:ext cx="11064240" cy="969264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123944"/>
            <a:ext cx="201168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013147"/>
                </a:solidFill>
                <a:latin typeface="Microsoft YaHei"/>
                <a:ea typeface="Microsoft YaHei"/>
              </a:rPr>
              <a:t>T / F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34640" y="4197096"/>
            <a:ext cx="3703320" cy="67665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6510">
            <a:solidFill>
              <a:srgbClr val="3A6E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926080" y="4233672"/>
            <a:ext cx="352044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◀ 偏 T（思考）  ___ 人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720840" y="4197096"/>
            <a:ext cx="4800600" cy="67665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6510">
            <a:solidFill>
              <a:srgbClr val="3A6E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12280" y="4233672"/>
            <a:ext cx="461772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3A6EA8"/>
                </a:solidFill>
                <a:latin typeface="Microsoft YaHei"/>
                <a:ea typeface="Microsoft YaHei"/>
              </a:rPr>
              <a:t>___ 人  偏 F（情感） ▶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38928"/>
            <a:ext cx="11064240" cy="969264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5212080"/>
            <a:ext cx="201168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400" b="1">
                <a:solidFill>
                  <a:srgbClr val="013147"/>
                </a:solidFill>
                <a:latin typeface="Microsoft YaHei"/>
                <a:ea typeface="Microsoft YaHei"/>
              </a:rPr>
              <a:t>J / P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834640" y="5285232"/>
            <a:ext cx="3703320" cy="67665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651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926080" y="5321808"/>
            <a:ext cx="352044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◀ 偏 J（判断）  ___ 人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720840" y="5285232"/>
            <a:ext cx="4800600" cy="67665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651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812280" y="5321808"/>
            <a:ext cx="461772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F89C34"/>
                </a:solidFill>
                <a:latin typeface="Microsoft YaHei"/>
                <a:ea typeface="Microsoft YaHei"/>
              </a:rPr>
              <a:t>___ 人  偏 P（感知） ▶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245352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看的不是谁在哪，是团队偏向哪一端、哪一端几乎没人。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43 / 56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5 · CASE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团队里最「不合群」的那个人，可能正是团队缺的那一端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一个 8 人团队，画完沟通地图发现：7 个人偏 J，只有 1 个人偏 P。团队执行极快、节点从不落空，但最近连续两次遇到市场突变，都反应不过来，集体僵住。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团队共识：那个 P 型同事太散漫、不守流程，是团队的问题来源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团队地图的读法：缺的不是执行力，是弹性。那个 P 型，恰恰是团队唯一的变量来源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改法：不再逼他做甘特图，而是请他专门负责「变化来了怎么调」这类场景。团队反而更稳了。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44 / 56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44 / 56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5.2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沟通话术卡：随身的三句话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2011680"/>
            <a:ext cx="1069848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2011680"/>
            <a:ext cx="2377440" cy="105156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2011680"/>
            <a:ext cx="237744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向上汇报开场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37560" y="2103120"/>
            <a:ext cx="795528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6242E"/>
                </a:solidFill>
                <a:latin typeface="Microsoft YaHei"/>
                <a:ea typeface="Microsoft YaHei"/>
              </a:rPr>
              <a:t>「这次我想跟你对的是结果，和一个需要你拍板的地方……」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3200400"/>
            <a:ext cx="1069848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31520" y="3200400"/>
            <a:ext cx="2377440" cy="1051560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200400"/>
            <a:ext cx="237744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向下派活开场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37560" y="3291840"/>
            <a:ext cx="795528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6242E"/>
                </a:solidFill>
                <a:latin typeface="Microsoft YaHei"/>
                <a:ea typeface="Microsoft YaHei"/>
              </a:rPr>
              <a:t>「这件事的目标是……我想先听听你的想法，再看怎么定节奏」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4389120"/>
            <a:ext cx="1069848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31520" y="4389120"/>
            <a:ext cx="2377440" cy="10515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389120"/>
            <a:ext cx="237744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平级请求开场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37560" y="4480560"/>
            <a:ext cx="795528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6242E"/>
                </a:solidFill>
                <a:latin typeface="Microsoft YaHei"/>
                <a:ea typeface="Microsoft YaHei"/>
              </a:rPr>
              <a:t>「我这边遇到一件事，想跟你一起看看有没有更顺的做法」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5623560"/>
            <a:ext cx="10698480" cy="56692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651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5650992"/>
            <a:ext cx="1033272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话术卡给的是「起手式」，不是「台词」——真正说的时候，按对方偏好微调。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45 / 56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5 · 练习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练习 · 现场绘制我团队的偏好分布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用你的真实团队，画一张团队沟通地图，找出结构缺口与补位办法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20 MIN · 个人 + 小组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一张团队沟通地图 + 一个补位办法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在空白地图上画出四条偏好轴（E/I、S/N、T/F、J/P）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把团队 5-8 位成员大致标上去——用代号即可，不求精确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写出三句话：最强的一端 / 最空的一端 / 谁在补空的那一端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想一个补位办法：靠人补，还是靠流程和制度补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46 / 56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偏好的分布，不是个人问题，是团队结构问题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一个团队缺哪一端，</a:t>
            </a:r>
          </a:p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它就会在哪一类场景里集体吃亏。</a:t>
            </a:r>
          </a:p>
          <a:p>
            <a:pPr algn="l">
              <a:lnSpc>
                <a:spcPct val="108000"/>
              </a:lnSpc>
            </a:pPr>
          </a:p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看清分布，才知道该补哪只手。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边界与行动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带着地图回岗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35 MIN · 收束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48 / 56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6.1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MBTI 伦理使用守则三条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22960" y="1965960"/>
            <a:ext cx="1051560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1965960"/>
            <a:ext cx="777240" cy="105156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965960"/>
            <a:ext cx="77724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8800" y="2084832"/>
            <a:ext cx="9326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013147"/>
                </a:solidFill>
                <a:latin typeface="Microsoft YaHei"/>
                <a:ea typeface="Microsoft YaHei"/>
              </a:rPr>
              <a:t>① 类型是偏好，不是能力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2542032"/>
            <a:ext cx="932688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没有好坏、没有优劣、没有聪明笨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3154680"/>
            <a:ext cx="1051560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22960" y="3154680"/>
            <a:ext cx="777240" cy="10515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3154680"/>
            <a:ext cx="77724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28800" y="3273552"/>
            <a:ext cx="9326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013147"/>
                </a:solidFill>
                <a:latin typeface="Microsoft YaHei"/>
                <a:ea typeface="Microsoft YaHei"/>
              </a:rPr>
              <a:t>② 不预测绩效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28800" y="3730752"/>
            <a:ext cx="932688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跟业绩、能力、能不能当管理，无关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4343400"/>
            <a:ext cx="1051560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22960" y="4343400"/>
            <a:ext cx="777240" cy="10515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2960" y="4343400"/>
            <a:ext cx="77724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28800" y="4462272"/>
            <a:ext cx="9326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013147"/>
                </a:solidFill>
                <a:latin typeface="Microsoft YaHei"/>
                <a:ea typeface="Microsoft YaHei"/>
              </a:rPr>
              <a:t>③ 不用于人事决策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28800" y="4919472"/>
            <a:ext cx="932688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招聘、晋升、淘汰——官方明确禁止的用法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5715000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50" b="1">
                <a:solidFill>
                  <a:srgbClr val="6FA32E"/>
                </a:solidFill>
                <a:latin typeface="Microsoft YaHei"/>
                <a:ea typeface="Microsoft YaHei"/>
              </a:rPr>
              <a:t>我们用的是说明书，不是判决书。</a:t>
            </a:r>
          </a:p>
          <a:p>
            <a:pPr algn="l">
              <a:lnSpc>
                <a:spcPct val="125000"/>
              </a:lnSpc>
            </a:pPr>
            <a:r>
              <a:rPr sz="1450" b="1">
                <a:solidFill>
                  <a:srgbClr val="6FA32E"/>
                </a:solidFill>
                <a:latin typeface="Microsoft YaHei"/>
                <a:ea typeface="Microsoft YaHei"/>
              </a:rPr>
              <a:t>敢说清边界，才是这门课和「娱乐化 MBTI」的分水岭。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49 / 56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6.2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学术谦逊提醒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2011680"/>
            <a:ext cx="10698480" cy="18288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2011680"/>
            <a:ext cx="10698480" cy="64008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066544"/>
            <a:ext cx="103327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Frontiers in Psychology（2023）的研究提醒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788920"/>
            <a:ext cx="1024128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MBTI 的重测信度与构念效度在学界存在争议，</a:t>
            </a:r>
          </a:p>
          <a:p>
            <a:pPr algn="l">
              <a:lnSpc>
                <a:spcPct val="135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不宜作为科学定论，更不宜作为评价他人的依据。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4023360"/>
            <a:ext cx="10698480" cy="1737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778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60120" y="4160520"/>
            <a:ext cx="102412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本课立场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4617720"/>
            <a:ext cx="1024128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把它当成理解差异、改善沟通的一套语言来用，</a:t>
            </a:r>
          </a:p>
          <a:p>
            <a:pPr algn="l">
              <a:lnSpc>
                <a:spcPct val="140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而不是当成给人定性的结论。</a:t>
            </a:r>
          </a:p>
          <a:p>
            <a:pPr algn="l">
              <a:lnSpc>
                <a:spcPct val="140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工具的价值，取决于用它的人怎么用。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50 / 56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6.3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承诺三要求：把「好好沟通」改到能验证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965960"/>
            <a:ext cx="10698480" cy="11430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1965960"/>
            <a:ext cx="1691640" cy="114300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965960"/>
            <a:ext cx="169164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具体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97480" y="2075688"/>
            <a:ext cx="4206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我说清「做什么」了吗？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97480" y="2551176"/>
            <a:ext cx="8503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E72C37"/>
                </a:solidFill>
                <a:latin typeface="Microsoft YaHei"/>
                <a:ea typeface="Microsoft YaHei"/>
              </a:rPr>
              <a:t>✗ 「我要好好沟通」——不是承诺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264408"/>
            <a:ext cx="10698480" cy="11430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31520" y="3264408"/>
            <a:ext cx="1691640" cy="1143000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264408"/>
            <a:ext cx="169164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可听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97480" y="3374136"/>
            <a:ext cx="4206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对方能听到、能接住吗？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97480" y="3849624"/>
            <a:ext cx="8503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E72C37"/>
                </a:solidFill>
                <a:latin typeface="Microsoft YaHei"/>
                <a:ea typeface="Microsoft YaHei"/>
              </a:rPr>
              <a:t>✗ 「我要更加主动」——不具体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4562856"/>
            <a:ext cx="10698480" cy="11430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31520" y="4562856"/>
            <a:ext cx="1691640" cy="114300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562856"/>
            <a:ext cx="169164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可查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97480" y="4672584"/>
            <a:ext cx="4206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30 天后，我怎么知道做没做到？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97480" y="5148072"/>
            <a:ext cx="8503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E72C37"/>
                </a:solidFill>
                <a:latin typeface="Microsoft YaHei"/>
                <a:ea typeface="Microsoft YaHei"/>
              </a:rPr>
              <a:t>✗ 「我要改善关系」——不可验证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587044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013147"/>
                </a:solidFill>
                <a:latin typeface="Microsoft YaHei"/>
                <a:ea typeface="Microsoft YaHei"/>
              </a:rPr>
              <a:t>「我要好好沟通」不是承诺——改到能验证为止，才算数。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51 / 56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6 · 练习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练习 · 一句承诺 + 30 天行动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当场写下一句「我回团队要换的说法」，两人一组互为见证，约定回查日期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15 MIN · 两人组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一句承诺 + 见证伙伴 + 回查日期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写下一句：回团队后，我要把哪句话换一种说法？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按承诺三要求自检：具体、可听、可查——不达标就重写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两人一组，互相说一遍，对方当见证人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写下互锁伙伴与 30 天回查日期，写进《30 天换一种说法计划表》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52 / 56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把它当语言用，别当结论用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承诺 + 见证 + 回查，</a:t>
            </a:r>
          </a:p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才有 30 天后的变化。</a:t>
            </a:r>
          </a:p>
          <a:p>
            <a:pPr algn="l">
              <a:lnSpc>
                <a:spcPct val="108000"/>
              </a:lnSpc>
            </a:pPr>
          </a:p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带着地图回去，第一句话说出去，改变就开始了。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REVIEW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一天，你走过了什么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783080"/>
            <a:ext cx="10881360" cy="603504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1783080"/>
            <a:ext cx="685800" cy="603504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783080"/>
            <a:ext cx="68580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08760" y="1783080"/>
            <a:ext cx="603504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16242E"/>
                </a:solidFill>
                <a:latin typeface="Microsoft YaHei"/>
                <a:ea typeface="Microsoft YaHei"/>
              </a:rPr>
              <a:t>开场：为什么同一句话有人听懂有人炸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0332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6FA32E"/>
                </a:solidFill>
                <a:latin typeface="Microsoft YaHei"/>
                <a:ea typeface="Microsoft YaHei"/>
              </a:rPr>
              <a:t>→ 三个误解 + 伦理边界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50592"/>
            <a:ext cx="10881360" cy="603504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40080" y="2450592"/>
            <a:ext cx="685800" cy="603504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2450592"/>
            <a:ext cx="68580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2450592"/>
            <a:ext cx="603504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16242E"/>
                </a:solidFill>
                <a:latin typeface="Microsoft YaHei"/>
                <a:ea typeface="Microsoft YaHei"/>
              </a:rPr>
              <a:t>读懂自己：四把尺子与沟通偏好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450592"/>
            <a:ext cx="370332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6FA32E"/>
                </a:solidFill>
                <a:latin typeface="Microsoft YaHei"/>
                <a:ea typeface="Microsoft YaHei"/>
              </a:rPr>
              <a:t>→ 四条沟通默认动作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3118104"/>
            <a:ext cx="10881360" cy="603504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40080" y="3118104"/>
            <a:ext cx="685800" cy="603504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118104"/>
            <a:ext cx="68580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08760" y="3118104"/>
            <a:ext cx="603504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16242E"/>
                </a:solidFill>
                <a:latin typeface="Microsoft YaHei"/>
                <a:ea typeface="Microsoft YaHei"/>
              </a:rPr>
              <a:t>读懂别人：从行为读偏好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118104"/>
            <a:ext cx="370332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6FA32E"/>
                </a:solidFill>
                <a:latin typeface="Microsoft YaHei"/>
                <a:ea typeface="Microsoft YaHei"/>
              </a:rPr>
              <a:t>→ 行为线索 + 可验证假设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3785616"/>
            <a:ext cx="10881360" cy="603504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40080" y="3785616"/>
            <a:ext cx="685800" cy="603504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85616"/>
            <a:ext cx="68580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08760" y="3785616"/>
            <a:ext cx="603504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16242E"/>
                </a:solidFill>
                <a:latin typeface="Microsoft YaHei"/>
                <a:ea typeface="Microsoft YaHei"/>
              </a:rPr>
              <a:t>工具：四维沟通观察表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3785616"/>
            <a:ext cx="370332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6FA32E"/>
                </a:solidFill>
                <a:latin typeface="Microsoft YaHei"/>
                <a:ea typeface="Microsoft YaHei"/>
              </a:rPr>
              <a:t>→ 一张能填的观察表 ★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0080" y="4453128"/>
            <a:ext cx="10881360" cy="603504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40080" y="4453128"/>
            <a:ext cx="685800" cy="603504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0080" y="4453128"/>
            <a:ext cx="68580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四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08760" y="4453128"/>
            <a:ext cx="603504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16242E"/>
                </a:solidFill>
                <a:latin typeface="Microsoft YaHei"/>
                <a:ea typeface="Microsoft YaHei"/>
              </a:rPr>
              <a:t>换一种说法：三场景演练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4453128"/>
            <a:ext cx="370332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6FA32E"/>
                </a:solidFill>
                <a:latin typeface="Microsoft YaHei"/>
                <a:ea typeface="Microsoft YaHei"/>
              </a:rPr>
              <a:t>→ SBI + 倾听四层 ★★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0080" y="5120640"/>
            <a:ext cx="10881360" cy="603504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40080" y="5120640"/>
            <a:ext cx="685800" cy="603504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" y="5120640"/>
            <a:ext cx="68580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五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08760" y="5120640"/>
            <a:ext cx="603504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16242E"/>
                </a:solidFill>
                <a:latin typeface="Microsoft YaHei"/>
                <a:ea typeface="Microsoft YaHei"/>
              </a:rPr>
              <a:t>固化：团队地图 + 话术卡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80960" y="5120640"/>
            <a:ext cx="370332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6FA32E"/>
                </a:solidFill>
                <a:latin typeface="Microsoft YaHei"/>
                <a:ea typeface="Microsoft YaHei"/>
              </a:rPr>
              <a:t>→ 团队地图 + 随身话术卡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40080" y="5788152"/>
            <a:ext cx="10881360" cy="603504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640080" y="5788152"/>
            <a:ext cx="685800" cy="603504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40080" y="5788152"/>
            <a:ext cx="68580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六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508760" y="5788152"/>
            <a:ext cx="603504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16242E"/>
                </a:solidFill>
                <a:latin typeface="Microsoft YaHei"/>
                <a:ea typeface="Microsoft YaHei"/>
              </a:rPr>
              <a:t>边界与行动：带着地图回岗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680960" y="5788152"/>
            <a:ext cx="370332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6FA32E"/>
                </a:solidFill>
                <a:latin typeface="Microsoft YaHei"/>
                <a:ea typeface="Microsoft YaHei"/>
              </a:rPr>
              <a:t>→ 一句承诺 + 30 天计划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54 / 56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读报告，是为了读懂自己；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读懂别人，是为了调整自己；</a:t>
            </a:r>
          </a:p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换一种说法，是为了把事说成。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类型不是用来分类人的，是用来调整我这句话怎么说的。</a:t>
            </a:r>
          </a:p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当你终于把那一句话说成了对方能接住的样子——那一刻，沟通才真正开始。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0" y="0"/>
            <a:ext cx="164592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37033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5200" b="1">
                <a:solidFill>
                  <a:srgbClr val="FFFFFF"/>
                </a:solidFill>
                <a:latin typeface="Microsoft YaHei"/>
                <a:ea typeface="Microsoft YaHei"/>
              </a:rPr>
              <a:t>回去换一句话。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703320"/>
            <a:ext cx="37033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200" b="1">
                <a:solidFill>
                  <a:srgbClr val="8DC643"/>
                </a:solidFill>
                <a:latin typeface="Microsoft YaHei"/>
                <a:ea typeface="Microsoft YaHei"/>
              </a:rPr>
              <a:t>就够了。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0" y="2377440"/>
            <a:ext cx="603504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不要等「以后有机会」。就今晚，或明天，把那一句最难说的话，换一种说法说出去。</a:t>
            </a:r>
          </a:p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读报告是为了读懂自己，读懂别人是为了调整自己——换一种说法，是为了把事说成。</a:t>
            </a:r>
          </a:p>
          <a:p>
            <a:pPr algn="l">
              <a:lnSpc>
                <a:spcPct val="135000"/>
              </a:lnSpc>
            </a:pPr>
          </a:p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Coursemaster 出品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MBTI 团队沟通工作坊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56 / 56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