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开场封面。六个关键词：看见困境·拆解信任·量化账户·修复破裂·固化资产·行动计划。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失败案例导入：全票通过三周后暴雷。不从定义开始，先让学员照镜子。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唤起旧知：让学员先写下自己的团队症状，再引向『不敢把后背交出去』。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课程地图 + 三样带走物。今天全程围绕「动作」而非「理论」。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课前测评导入（LAUNCH 式）。学员带诊断结果进课堂，结课复测对比。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模块一进入页。目标：判断团队处在哪个循环，说出破环的第一个动作。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案例导入：谁都不敢签字。引出『不敢担责不是人品问题，是机制问题』。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两个循环的对照。核心：两个循环都会自我强化，关键是哪个是起点。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金句页：支点在管理者手里。主动权是「给不给空间」。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快速诊断：举手自评。让学员当场给自己的团队定位。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练习 1（20min）。巡场重点：逼学员区分「真不放心」与「习惯性不放心」。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拆解两种不放心。为「放手清单」练习做铺垫。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练习 1b（8min）。核心：把「你来，我兜底」变成可执行的边界。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动作改法页：从「我来」到「你来，我兜底」。给一句可直接用的话术。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模块一收敛：把责任归位到管理者。引出模块二『信任到底由什么组成』。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过渡页：引出主角框架「信任三要素」。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模块二进入页（主角模块）。目标：用三要素诊断，并转化为管理者动作。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案例导入：能力强却不敢交。引出「能力只占信任的三分之一」。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学习目标 + 唤起旧知（A/B 对照）。让学员现场写出差别的关键词。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主角框架首次引入（此处标注来源一次）。三支柱卡片：学术名 + 人话提问 + 说明。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拆解能力。关键：能力是「对方需要的那一项」，不是你的绝对水平。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拆解善意。关键：善意不是「人好」，是「能占便宜的时候没占」。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拆解正直。关键：能力和善意是加分项，正直是一票否决项。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对照页（本模块最重要一页）。从概念到动作，请学员拍照。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乘法关系页。核心：补强项没用，补短板才翻倍。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三个误解页。用对照结构强化「佩服≠信任」「善意要说出来」「正直无小事」。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练习 2（25min）主练习。巡场重点：逼出具体场景，避免抽象形容词。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练习提示页：把动作逼小、逼具体、逼到明天。信任靠小动作攒出来。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练习 2b（10min）：快问快答。目的不是考对错，是训练「按三要素拆解」的反射。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互动提问 + 讲师答案。用三要素语言帮学员归类，强化框架。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模块二收敛金句。这是上半天的核心一句。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上半场回顾页，标出进度位置。过渡到模块三。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模块二迁移页：留一个今晚就能做的作业。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模块三进入页。目标：把信任量化成可管理的账户。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案例导入：付出多却被疏远。引出「记账人是对方，不是你」。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信任账户四行为表。存款/取款对照，是全课最实用的一页。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每周对账三问。把账户管理变成固定动作。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两个错觉页。关键：付出 ≠ 存款，对方收到才算。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练习 3（25min）。巡场重点：卡在「想不到存款」时，追问「你上次帮他是何时？他知道吗？」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边界页（配角框架，1 页讲清即止）。为「固化」模块做概念铺垫。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余额判断三信号。给学员一把不用计算的尺子。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练习 3b（8min）：四类行为各写一条明天动作。把账户从概念变成动作。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互动提问：让学员自己定位最容易取款的类别。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模块三收敛。引出模块四『账户透支了怎么补』。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过渡页：引出修复模块。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进度定位页，标出第 3 步完成。为模块四的重演练做准备。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模块四进入页（重演练模块）。目标：分辨两类破裂，掌握三步修复。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案例导入：两种破裂的对照。引出「破裂分两类，修复路径完全不同」。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两类破裂对照表（配角框架首次引入，此处标来源）。关键：能力型是「你做不到」，正直型是「你不想做」。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一句话判断法：区分对方怀疑的是「本事」还是「动机」。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修复成本对比柱状图。用视觉强化「别让正直型破裂发生」。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修复三阶段框架。关键：第三步「可核验」最容易被跳过，但它是诚意所在。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三步话术示范。「你直接打我脸」这句是核心——把验证权交给对方。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练习 4（30min）全课最重演练。三方角色分工，观察员负责抓「辩解」和「可核验」。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三个情景卡。覆盖能力型与正直型破裂，由小组自行判断类型。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三个雷区对照。强化「承认不辩解」「给可核验动作」。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Debrief：观察员先说问题。讲师抓「辩解」与「可核验」两处。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模块四收敛金句。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过渡页：引出固化模块。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模块五进入页。目标：把个人信任变成组织资产。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案例导入：人走信任散。引出「对个人的信任 ≠ 团队资产」。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固化三动作框架。核心：从个人魅力转向机制。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对照页：个人魅力=负债，机制=资产。为练习 5 铺垫。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金句页：可预测 &gt; 优秀。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练习 5（20min）。巡场重点：复盘机制必须落到一个已存在的会议上，否则不会执行。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练习 5b（6min）：找老王风险并改成机制。从不可替代到可被信任。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课堂小测 6 题，覆盖全课。当场对答案。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模块五收敛，过渡到模块六。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全课回顾页。给学员一次完整结构回看。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复测页：LAUNCH 闭环。学员自己对比，不交。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30 天承诺表。三栏：补什么短板、下周做什么、向谁公开。交换提醒。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收官页：全课金句。落点「可预测」，回到管理者的自我要求。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8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9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4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5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8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9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0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1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9281160" y="1051560"/>
            <a:ext cx="2240280" cy="786384"/>
          </a:xfrm>
          <a:prstGeom prst="roundRect">
            <a:avLst>
              <a:gd name="adj" fmla="val 8000"/>
            </a:avLst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18320" y="1106424"/>
            <a:ext cx="20116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① 看见困境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281160" y="1956816"/>
            <a:ext cx="2240280" cy="786384"/>
          </a:xfrm>
          <a:prstGeom prst="roundRect">
            <a:avLst>
              <a:gd name="adj" fmla="val 8000"/>
            </a:avLst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418320" y="2011680"/>
            <a:ext cx="20116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② 拆解信任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281160" y="2862072"/>
            <a:ext cx="2240280" cy="786384"/>
          </a:xfrm>
          <a:prstGeom prst="roundRect">
            <a:avLst>
              <a:gd name="adj" fmla="val 8000"/>
            </a:avLst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418320" y="2916936"/>
            <a:ext cx="20116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③ 量化账户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281160" y="3767328"/>
            <a:ext cx="2240280" cy="786384"/>
          </a:xfrm>
          <a:prstGeom prst="roundRect">
            <a:avLst>
              <a:gd name="adj" fmla="val 8000"/>
            </a:avLst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418320" y="3822192"/>
            <a:ext cx="20116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④ 修复破裂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281160" y="4672584"/>
            <a:ext cx="2240280" cy="786384"/>
          </a:xfrm>
          <a:prstGeom prst="roundRect">
            <a:avLst>
              <a:gd name="adj" fmla="val 8000"/>
            </a:avLst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418320" y="4727448"/>
            <a:ext cx="20116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⑤ 固化资产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281160" y="5577840"/>
            <a:ext cx="2240280" cy="786384"/>
          </a:xfrm>
          <a:prstGeom prst="roundRect">
            <a:avLst>
              <a:gd name="adj" fmla="val 8000"/>
            </a:avLst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418320" y="5632704"/>
            <a:ext cx="20116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⑥ 行动计划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1248" y="1783080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TRUST LEADERSHIP for MANAGERS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4672" y="2212848"/>
            <a:ext cx="8412480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信任领导力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8" y="3383280"/>
            <a:ext cx="8412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500" b="1">
                <a:solidFill>
                  <a:srgbClr val="8DC643"/>
                </a:solidFill>
                <a:latin typeface="Microsoft YaHei"/>
                <a:ea typeface="Microsoft YaHei"/>
              </a:rPr>
              <a:t>让团队敢把后背交给你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41248" y="4023360"/>
            <a:ext cx="1901952" cy="75895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41248" y="4297680"/>
            <a:ext cx="8229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900" b="0">
                <a:solidFill>
                  <a:srgbClr val="CFDDD8"/>
                </a:solidFill>
                <a:latin typeface="Microsoft YaHei"/>
                <a:ea typeface="Microsoft YaHei"/>
              </a:rPr>
              <a:t>看见困境 · 拆解信任 · 量化账户 · 修复破裂 · 固化资产 · 行动计划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1248" y="5870448"/>
            <a:ext cx="6400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Coursemaster 出品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41248" y="6382512"/>
            <a:ext cx="1047902" cy="146304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889150" y="6382512"/>
            <a:ext cx="1047902" cy="146304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2937053" y="6382512"/>
            <a:ext cx="1047902" cy="146304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3984955" y="6382512"/>
            <a:ext cx="1047902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01 / 72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CASE · 一个全票通过的决定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三周后，项目暴雷了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会上你问「大家有没有意见」，会议室一片安静，方案全票通过。</a:t>
            </a:r>
          </a:p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三周后项目卡住。复盘时你才发现——问题第一周就有人看到了，但没人说。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以为「没人反对 = 大家认可」，继续推进。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当场没人提，不代表没人看出问题——是大家判断「说了没好下场」。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沉默不是认可，是团队在计算风险。这就是「不敢把后背交出去」的第一个信号。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02 / 72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开场 · 唤起旧知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先写一个信号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回想你团队最近三个月，写下一个「表面配合、私下观望」的信号（你亲眼看到的那个瞬间）。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5 分钟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1 个具体信号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会上不发言、会后私下议论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交办的事只做「不出错」那部分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坏消息总是最后一个到你耳朵里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问他意见，他说「都行」「听你的」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03 / 72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MAP · 一天怎么走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今天你会带走三样东西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65960"/>
            <a:ext cx="1106424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965960"/>
            <a:ext cx="8229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5B6B76"/>
                </a:solidFill>
                <a:latin typeface="Microsoft YaHei"/>
                <a:ea typeface="Microsoft YaHei"/>
              </a:rPr>
              <a:t>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65960"/>
            <a:ext cx="292608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16242E"/>
                </a:solidFill>
                <a:latin typeface="Microsoft YaHei"/>
                <a:ea typeface="Microsoft YaHei"/>
              </a:rPr>
              <a:t>看见困境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0" y="1965960"/>
            <a:ext cx="667512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低信任循环：起点在管理者手里的那个开关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679192"/>
            <a:ext cx="1106424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" y="2679192"/>
            <a:ext cx="8229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5B6B76"/>
                </a:solidFill>
                <a:latin typeface="Microsoft YaHei"/>
                <a:ea typeface="Microsoft YaHei"/>
              </a:rPr>
              <a:t>②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679192"/>
            <a:ext cx="292608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16242E"/>
                </a:solidFill>
                <a:latin typeface="Microsoft YaHei"/>
                <a:ea typeface="Microsoft YaHei"/>
              </a:rPr>
              <a:t>拆解信任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54880" y="2679192"/>
            <a:ext cx="667512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信任三要素：能力 / 善意 / 正直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392424"/>
            <a:ext cx="1106424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7240" y="3392424"/>
            <a:ext cx="8229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5B6B76"/>
                </a:solidFill>
                <a:latin typeface="Microsoft YaHei"/>
                <a:ea typeface="Microsoft YaHei"/>
              </a:rPr>
              <a:t>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91640" y="3392424"/>
            <a:ext cx="292608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16242E"/>
                </a:solidFill>
                <a:latin typeface="Microsoft YaHei"/>
                <a:ea typeface="Microsoft YaHei"/>
              </a:rPr>
              <a:t>量化账户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54880" y="3392424"/>
            <a:ext cx="667512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信任账户：说清 / 兑现 / 担责 / 走心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105656"/>
            <a:ext cx="1106424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77240" y="4105656"/>
            <a:ext cx="8229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5B6B76"/>
                </a:solidFill>
                <a:latin typeface="Microsoft YaHei"/>
                <a:ea typeface="Microsoft YaHei"/>
              </a:rPr>
              <a:t>④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91640" y="4105656"/>
            <a:ext cx="292608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16242E"/>
                </a:solidFill>
                <a:latin typeface="Microsoft YaHei"/>
                <a:ea typeface="Microsoft YaHei"/>
              </a:rPr>
              <a:t>修复破裂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754880" y="4105656"/>
            <a:ext cx="667512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能力型靠证据，正直型靠承认 + 监督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818888"/>
            <a:ext cx="1106424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7240" y="4818888"/>
            <a:ext cx="8229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5B6B76"/>
                </a:solidFill>
                <a:latin typeface="Microsoft YaHei"/>
                <a:ea typeface="Microsoft YaHei"/>
              </a:rPr>
              <a:t>⑤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4818888"/>
            <a:ext cx="292608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16242E"/>
                </a:solidFill>
                <a:latin typeface="Microsoft YaHei"/>
                <a:ea typeface="Microsoft YaHei"/>
              </a:rPr>
              <a:t>固化资产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54880" y="4818888"/>
            <a:ext cx="667512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行为一致 / 公开承诺 / 复盘机制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5532120"/>
            <a:ext cx="1106424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77240" y="5532120"/>
            <a:ext cx="8229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5B6B76"/>
                </a:solidFill>
                <a:latin typeface="Microsoft YaHei"/>
                <a:ea typeface="Microsoft YaHei"/>
              </a:rPr>
              <a:t>⑥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691640" y="5532120"/>
            <a:ext cx="292608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16242E"/>
                </a:solidFill>
                <a:latin typeface="Microsoft YaHei"/>
                <a:ea typeface="Microsoft YaHei"/>
              </a:rPr>
              <a:t>行动计划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54880" y="5532120"/>
            <a:ext cx="667512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30 天信任行动承诺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603504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一句话概括今天：把「我觉得他不靠谱」，变成你明天能做的动作。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04 / 72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LAUNCH · 课前测评已到位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带着你的诊断结果进课堂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6692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56232"/>
            <a:ext cx="502920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你已填过《信任自评表》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606040"/>
            <a:ext cx="4882896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四维度、12 题，课前已发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3319272"/>
            <a:ext cx="4882896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请翻出你的结果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4032504"/>
            <a:ext cx="4882896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圈出得分最低的那一项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4672" y="4745736"/>
            <a:ext cx="4882896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这就是你今天要盯的短板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45352" y="1828800"/>
            <a:ext cx="539496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45352" y="1828800"/>
            <a:ext cx="5394960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28232" y="1856232"/>
            <a:ext cx="502920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结课时我们会再填一次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01384" y="2606040"/>
            <a:ext cx="4882896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同一份表，当场复测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01384" y="3319272"/>
            <a:ext cx="4882896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对比课前的分数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01384" y="4032504"/>
            <a:ext cx="4882896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看看哪一项涨了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01384" y="4745736"/>
            <a:ext cx="4882896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涨了的，才是真正进你脑子的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594360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三条约定：练习优先 / 安全域 / 手机当教具。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05 / 72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3611880"/>
            <a:ext cx="30175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B8CCD6"/>
                </a:solidFill>
                <a:latin typeface="Microsoft YaHei"/>
                <a:ea typeface="Microsoft YaHei"/>
              </a:rPr>
              <a:t>诊断模块：让学员看到自己的团队在哪个循环，并意识到支点在自己手里。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为什么没人敢担事</a:t>
            </a:r>
          </a:p>
        </p:txBody>
      </p:sp>
      <p:sp>
        <p:nvSpPr>
          <p:cNvPr id="9" name="Rectangle 8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低信任循环 vs 高信任循环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06 / 72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CASE · 为什么谁都不敢签这个字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一份 20 万的采购单，三个层级没人肯签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一份 20 万的采购单，走了三个层级，谁都不肯签字。每个人都说「再看看」「等上面定」。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认为「这群人怎么这么怂，一点担当都没有」。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他们不是怂，是理性——签字这件事，做对了没奖励，做错了要担责。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换你，你也犹豫。不敢签字的背后，是一套让人「不敢担事」的机制。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07 / 72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FRAMEWORK · 循环的支点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低信任循环 vs 高信任循环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34440" y="1901952"/>
            <a:ext cx="457200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低信任循环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管理者不放心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→ 事无巨细地管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→ 下属觉得不被信任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→ 只做「不出错」的事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→ 管理者更不放心（循环加剧）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31152" y="1901952"/>
            <a:ext cx="457200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高信任循环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给清晰边界 + 明确责任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→ 下属敢做决定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→ 做对了被看见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→ 管理者敢给更大空间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→ 循环增强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08 / 72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破环的支点只有一个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循环的起点在管理者手里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因为你手里握着一个别人没有的东西——「给不给空间」。你不给，就进低信任循环。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09 / 72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模块一 · 快速自评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诊断：你的团队在哪个循环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四个信号，符合几个？≥2 个低信任信号 → 你正在低信任循环里。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4 分钟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1 个判断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团队交办的事，只做「不出错」的部分？→ 低信任 +1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坏消息总是最后一个到你耳朵？→ 低信任 +1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会上没人主动发言、会后私下议论？→ 低信任 +1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有人主动做了决定并告诉你？→ 高信任信号 +1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10 / 72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模块一 · 练习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练习 1 · 你替下属做过的决定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写下最近一个月，你替下属做了、但他本来可以自己做的 3 个决定。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20 分钟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「替下属做了决定」反思卡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我替他做的决定 / 我为什么不放心 / 如果放手，最坏会怎样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自写 8 min → 邻座交换 5 min → 小组分享 7 min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追问自己：我为什么不放心？是怕他出问题，还是怕他出问题我要担责？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11 / 72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CONCEPT · 拆开你的不放心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两种「不放心」，性质完全不同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能力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27048" y="1901952"/>
            <a:ext cx="4279392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真不放心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他确实没这个能力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→ 该做的是补能力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→ 用培训、辅导、设检查点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→ 这是投资，不是控制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习惯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23760" y="1901952"/>
            <a:ext cx="4279392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习惯性不放心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他其实能做，只是我手快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→ 这是低信任循环的燃料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→ 每次都「我来」→ 他永远长不大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→ 必须主动放手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12 / 72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模块一 · 练习 1B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练习 1b · 放手清单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三栏快写：必须亲自做的事 / 可以交出去的事 / 交出去时我给的兜底边界。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8 分钟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一份放手清单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我这周必须亲自做的是：______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我这周可以交出去的是：______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交出去时，我给的兜底边界是：______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重点在第三栏——放手不是撒手，兜底到什么程度要讲清楚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13 / 72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模块一 · 核心动作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你想破环，第一个要改的动作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1064240" cy="13258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920240"/>
            <a:ext cx="1737360" cy="13258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2011680"/>
            <a:ext cx="164592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错做法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23160" y="2029968"/>
            <a:ext cx="9144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550" b="0">
                <a:solidFill>
                  <a:srgbClr val="16242E"/>
                </a:solidFill>
                <a:latin typeface="Microsoft YaHei"/>
                <a:ea typeface="Microsoft YaHei"/>
              </a:rPr>
              <a:t>把活抓在自己手里，越抓越紧，团队越来越不敢动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364992"/>
            <a:ext cx="11064240" cy="13258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364992"/>
            <a:ext cx="1737360" cy="13258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456432"/>
            <a:ext cx="164592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对做法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23160" y="3474720"/>
            <a:ext cx="9144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550" b="0">
                <a:solidFill>
                  <a:srgbClr val="16242E"/>
                </a:solidFill>
                <a:latin typeface="Microsoft YaHei"/>
                <a:ea typeface="Microsoft YaHei"/>
              </a:rPr>
              <a:t>把「我来」换成「你来，我兜底」——并说清兜底边界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4809744"/>
            <a:ext cx="11064240" cy="13258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4809744"/>
            <a:ext cx="1737360" cy="13258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4901184"/>
            <a:ext cx="164592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话术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23160" y="4919472"/>
            <a:ext cx="9144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550" b="0">
                <a:solidFill>
                  <a:srgbClr val="16242E"/>
                </a:solidFill>
                <a:latin typeface="Microsoft YaHei"/>
                <a:ea typeface="Microsoft YaHei"/>
              </a:rPr>
              <a:t>「这件事你来定。错了我们一起改，责任我担前半段。」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14 / 72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低信任不是团队的问题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是管理者的动作习惯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你想破环，第一个要改的不是他们，是你自己每天的动作。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15 / 72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思考停顿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我们看见了循环——那信任本身，由什么组成？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16 / 72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3611880"/>
            <a:ext cx="30175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B8CCD6"/>
                </a:solidFill>
                <a:latin typeface="Microsoft YaHei"/>
                <a:ea typeface="Microsoft YaHei"/>
              </a:rPr>
              <a:t>全课主角模块。学员要能判断某人缺哪一项，并给出一个明天能做的动作。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信任到底是什么</a:t>
            </a:r>
          </a:p>
        </p:txBody>
      </p:sp>
      <p:sp>
        <p:nvSpPr>
          <p:cNvPr id="9" name="Rectangle 8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信任三要素：能力 / 善意 / 正直（Mayer, Davis &amp; Schoorman, 1995）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17 / 72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CASE · 能力强，为什么不敢交真难题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老周能力团队第一，年度项目你还是自己挂了名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老周，入职五年，专业能力团队第一，救过两次火。</a:t>
            </a:r>
          </a:p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但这次年度最重要的项目，你犹豫了三次，最后还是自己挂了名。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以为「能力强 = 可以信任」，于是把活交给他，结果出了问题他先甩锅。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因为「能力」只是信任的三个条件之一——你心里清楚，出了事他可能不担。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能力强的人可能「被佩服」，但不一定「被信任」。能力之外，还有两项才能决定。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18 / 72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TARGET · 本模块目标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学完你应该能做到这三件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6692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56232"/>
            <a:ext cx="502920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判断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606040"/>
            <a:ext cx="4882896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说出信任的三个条件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3319272"/>
            <a:ext cx="4882896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判断团队里某个人缺的是哪一个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4032504"/>
            <a:ext cx="4882896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不再凭感觉说「我不放心他」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45352" y="1828800"/>
            <a:ext cx="539496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45352" y="1828800"/>
            <a:ext cx="5394960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28232" y="1856232"/>
            <a:ext cx="502920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行动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01384" y="2606040"/>
            <a:ext cx="4882896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针对缺失的那一项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01384" y="3319272"/>
            <a:ext cx="4882896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说出一句明天就能用的管理者动作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01384" y="4032504"/>
            <a:ext cx="4882896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明白为什么「补最强项」没用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594360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先想两个你身边的人：A 能力一般但你敢托付；B 能力很强但你不放心。差别是什么？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19 / 72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FRAMEWORK · 信任三要素（MAYER ET AL., 1995）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信任 = 能力 × 善意 × 正直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3602736" cy="36576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3602736" cy="65836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56232"/>
            <a:ext cx="3236976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①　能力 Ability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697480"/>
            <a:ext cx="3145536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「你行不行？」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611880"/>
            <a:ext cx="3145536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60120" y="3703320"/>
            <a:ext cx="2779776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他干得成这件事。</a:t>
            </a:r>
          </a:p>
          <a:p>
            <a:pPr algn="l">
              <a:lnSpc>
                <a:spcPct val="12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不只专业能力，还包括组织协调、推动落地。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279392" y="1828800"/>
            <a:ext cx="3602736" cy="36576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279392" y="1828800"/>
            <a:ext cx="3602736" cy="65836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62272" y="1856232"/>
            <a:ext cx="3236976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②　善意 Benevolence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07992" y="2697480"/>
            <a:ext cx="3145536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2A9D8F"/>
                </a:solidFill>
                <a:latin typeface="Microsoft YaHei"/>
                <a:ea typeface="Microsoft YaHei"/>
              </a:rPr>
              <a:t>「你心里有没有我？」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07992" y="3611880"/>
            <a:ext cx="3145536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90872" y="3703320"/>
            <a:ext cx="2779776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他为我考虑。</a:t>
            </a:r>
          </a:p>
          <a:p>
            <a:pPr algn="l">
              <a:lnSpc>
                <a:spcPct val="12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判断标准：利益冲突时，他会不会牺牲你。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10144" y="1828800"/>
            <a:ext cx="3602736" cy="36576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10144" y="1828800"/>
            <a:ext cx="3602736" cy="65836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93024" y="1856232"/>
            <a:ext cx="3236976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③　正直 Integrity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38744" y="2697480"/>
            <a:ext cx="3145536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6FA32E"/>
                </a:solidFill>
                <a:latin typeface="Microsoft YaHei"/>
                <a:ea typeface="Microsoft YaHei"/>
              </a:rPr>
              <a:t>「你说的话算不算数？」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38744" y="3611880"/>
            <a:ext cx="3145536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421624" y="3703320"/>
            <a:ext cx="2779776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他说到做到、有底线。</a:t>
            </a:r>
          </a:p>
          <a:p>
            <a:pPr algn="l">
              <a:lnSpc>
                <a:spcPct val="12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承诺有没有兑现，底线有没有统一。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5669280"/>
            <a:ext cx="11064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右边这三句话，才是员工心里真正在问的。今天要判断任何信任问题，就问这三句哪一句没被回答。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20 / 72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拆解 ① 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信任里的「能力」，是对方此刻需要的那一项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1064240" cy="13258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920240"/>
            <a:ext cx="1737360" cy="13258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2011680"/>
            <a:ext cx="164592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常见误解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23160" y="2029968"/>
            <a:ext cx="9144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550" b="0">
                <a:solidFill>
                  <a:srgbClr val="16242E"/>
                </a:solidFill>
                <a:latin typeface="Microsoft YaHei"/>
                <a:ea typeface="Microsoft YaHei"/>
              </a:rPr>
              <a:t>以为能力 = 专业水平，于是拼命练技术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364992"/>
            <a:ext cx="11064240" cy="13258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364992"/>
            <a:ext cx="1737360" cy="13258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456432"/>
            <a:ext cx="164592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正确解读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23160" y="3474720"/>
            <a:ext cx="9144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550" b="0">
                <a:solidFill>
                  <a:srgbClr val="16242E"/>
                </a:solidFill>
                <a:latin typeface="Microsoft YaHei"/>
                <a:ea typeface="Microsoft YaHei"/>
              </a:rPr>
              <a:t>看对方需要什么能力——团队要你带人，你只给技术，这项就是零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4809744"/>
            <a:ext cx="11064240" cy="13258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4809744"/>
            <a:ext cx="1737360" cy="13258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4901184"/>
            <a:ext cx="164592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案例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23160" y="4919472"/>
            <a:ext cx="9144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550" b="0">
                <a:solidFill>
                  <a:srgbClr val="16242E"/>
                </a:solidFill>
                <a:latin typeface="Microsoft YaHei"/>
                <a:ea typeface="Microsoft YaHei"/>
              </a:rPr>
              <a:t>技术总监代码一流，但团队半年没人成长。下属说：「他能力强，但当领导不太行。」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21 / 72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拆解 ② 善意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善意只在利益冲突的一瞬间显形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1064240" cy="13258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920240"/>
            <a:ext cx="1737360" cy="13258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2011680"/>
            <a:ext cx="164592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常见误解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23160" y="2029968"/>
            <a:ext cx="9144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550" b="0">
                <a:solidFill>
                  <a:srgbClr val="16242E"/>
                </a:solidFill>
                <a:latin typeface="Microsoft YaHei"/>
                <a:ea typeface="Microsoft YaHei"/>
              </a:rPr>
              <a:t>以为「平时客气、请吃饭 = 有善意」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364992"/>
            <a:ext cx="11064240" cy="13258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364992"/>
            <a:ext cx="1737360" cy="132588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456432"/>
            <a:ext cx="164592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正确解读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23160" y="3474720"/>
            <a:ext cx="9144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550" b="0">
                <a:solidFill>
                  <a:srgbClr val="16242E"/>
                </a:solidFill>
                <a:latin typeface="Microsoft YaHei"/>
                <a:ea typeface="Microsoft YaHei"/>
              </a:rPr>
              <a:t>看冲突时刻——你能否做到先告诉对方真相，而不是让他从别处知道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4809744"/>
            <a:ext cx="11064240" cy="13258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4809744"/>
            <a:ext cx="1737360" cy="13258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4901184"/>
            <a:ext cx="164592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案例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23160" y="4919472"/>
            <a:ext cx="9144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550" b="0">
                <a:solidFill>
                  <a:srgbClr val="16242E"/>
                </a:solidFill>
                <a:latin typeface="Microsoft YaHei"/>
                <a:ea typeface="Microsoft YaHei"/>
              </a:rPr>
              <a:t>公司要裁一个人，你手上两个下属。你先跟他们说实话，而不是让他们从 HR 那里知道。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22 / 72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拆解 ③ 正直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正直是三要素里最贵的一项——一票否决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1064240" cy="13258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920240"/>
            <a:ext cx="1737360" cy="13258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2011680"/>
            <a:ext cx="164592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常见误解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23160" y="2029968"/>
            <a:ext cx="9144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550" b="0">
                <a:solidFill>
                  <a:srgbClr val="16242E"/>
                </a:solidFill>
                <a:latin typeface="Microsoft YaHei"/>
                <a:ea typeface="Microsoft YaHei"/>
              </a:rPr>
              <a:t>以为「小事失约没关系」，觉得大事做到就行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364992"/>
            <a:ext cx="11064240" cy="13258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364992"/>
            <a:ext cx="1737360" cy="13258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456432"/>
            <a:ext cx="164592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正确解读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23160" y="3474720"/>
            <a:ext cx="9144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550" b="0">
                <a:solidFill>
                  <a:srgbClr val="16242E"/>
                </a:solidFill>
                <a:latin typeface="Microsoft YaHei"/>
                <a:ea typeface="Microsoft YaHei"/>
              </a:rPr>
              <a:t>把承诺写下来、定期对账——说到做到的前提，是你先记得自己说过什么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4809744"/>
            <a:ext cx="11064240" cy="13258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4809744"/>
            <a:ext cx="1737360" cy="13258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4901184"/>
            <a:ext cx="164592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案例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23160" y="4919472"/>
            <a:ext cx="9144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550" b="0">
                <a:solidFill>
                  <a:srgbClr val="16242E"/>
                </a:solidFill>
                <a:latin typeface="Microsoft YaHei"/>
                <a:ea typeface="Microsoft YaHei"/>
              </a:rPr>
              <a:t>你说「这个月不加班」，月中来了急活又连熬三天。下次你再说「不加班」，还有人信吗？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23 / 72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CONCEPT · 从概念到动作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三要素 → 三种管理者动作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误区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27048" y="1901952"/>
            <a:ext cx="4279392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常见误区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能力：我教他技术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善意：我对大家很好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正直：我从不食言（靠记性）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→ 听起来都对，但补不到点子上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动作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23760" y="1901952"/>
            <a:ext cx="4279392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正确动作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能力：说清这件事需要什么能力，明确谁来补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善意：在利益冲突时，先告诉对方真相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正直：把承诺写下来，定期对账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→ 具体到一个明天就能做的动作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24 / 72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KEY · 为什么是乘法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信任 = 能力 × 善意 × 正直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11680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11680"/>
            <a:ext cx="146304" cy="10515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11680"/>
            <a:ext cx="2926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乘号的含义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0" y="2011680"/>
            <a:ext cx="7498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850" b="1">
                <a:solidFill>
                  <a:srgbClr val="16242E"/>
                </a:solidFill>
                <a:latin typeface="Microsoft YaHei"/>
                <a:ea typeface="Microsoft YaHei"/>
              </a:rPr>
              <a:t>任何一项为零 → 整体信任为零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200400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200400"/>
            <a:ext cx="146304" cy="1051560"/>
          </a:xfrm>
          <a:prstGeom prst="rect">
            <a:avLst/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2926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常见误判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40480" y="3200400"/>
            <a:ext cx="7498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850" b="1">
                <a:solidFill>
                  <a:srgbClr val="16242E"/>
                </a:solidFill>
                <a:latin typeface="Microsoft YaHei"/>
                <a:ea typeface="Microsoft YaHei"/>
              </a:rPr>
              <a:t>只补最强项——技术已经很强，再强一点，信任不会涨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4389120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4389120"/>
            <a:ext cx="146304" cy="10515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389120"/>
            <a:ext cx="2926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正确策略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40480" y="4389120"/>
            <a:ext cx="7498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850" b="1">
                <a:solidFill>
                  <a:srgbClr val="16242E"/>
                </a:solidFill>
                <a:latin typeface="Microsoft YaHei"/>
                <a:ea typeface="Microsoft YaHei"/>
              </a:rPr>
              <a:t>补最短的那块板——把最弱一项补上，信任会翻倍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盯着这个乘号看三秒：一个能力满分、但对你不诚实的人，你会信任他吗？不会。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25 / 72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CONCEPT · 破除误解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三个常见误解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34440" y="1901952"/>
            <a:ext cx="457200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听起来很对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我能力最强，所以最被信任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我心是好的，他迟早会懂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小事上失约不算什么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31152" y="1901952"/>
            <a:ext cx="457200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其实是错的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能力强的人可能「被佩服」，不被信任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善意不说出来，等于没有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正直没有大小事之分，对方只看你有没有一次没做到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26 / 72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模块二 · 练习 2 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练习 2 · 信任透视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选你团队里的 3 个人，逐一判断他在三要素上缺哪一项，并写出明天能做的动作。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25 分钟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《信任三要素透视表》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对象 / 能力 / 善意 / 正直 / 缺的是？ / 我明天能做的动作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先自己写 8 min → 两人交换看 7 min → 小组分享 10 min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不要选最喜欢你的，也不要选最讨厌你的——选你现在最需要判断的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27 / 72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练习提示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写「明天能做的动作」时，记住三个字：小、具体、明天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1064240" cy="13258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920240"/>
            <a:ext cx="1737360" cy="13258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2011680"/>
            <a:ext cx="164592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太大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23160" y="2029968"/>
            <a:ext cx="9144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550" b="0">
                <a:solidFill>
                  <a:srgbClr val="16242E"/>
                </a:solidFill>
                <a:latin typeface="Microsoft YaHei"/>
                <a:ea typeface="Microsoft YaHei"/>
              </a:rPr>
              <a:t>「改善和下属的关系」——太大，那是愿望不是动作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364992"/>
            <a:ext cx="11064240" cy="13258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364992"/>
            <a:ext cx="1737360" cy="13258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456432"/>
            <a:ext cx="164592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不具体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23160" y="3474720"/>
            <a:ext cx="9144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550" b="0">
                <a:solidFill>
                  <a:srgbClr val="16242E"/>
                </a:solidFill>
                <a:latin typeface="Microsoft YaHei"/>
                <a:ea typeface="Microsoft YaHei"/>
              </a:rPr>
              <a:t>「多沟通」——不具体，不知道做什么也无法检验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4809744"/>
            <a:ext cx="11064240" cy="13258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4809744"/>
            <a:ext cx="1737360" cy="13258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4901184"/>
            <a:ext cx="164592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好例子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23160" y="4919472"/>
            <a:ext cx="9144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550" b="0">
                <a:solidFill>
                  <a:srgbClr val="16242E"/>
                </a:solidFill>
                <a:latin typeface="Microsoft YaHei"/>
                <a:ea typeface="Microsoft YaHei"/>
              </a:rPr>
              <a:t>「明天早会，为上周那个临时改期，当众向他道个歉」——小 + 具体 + 明天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28 / 72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模块二 · 练习 2B 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练习 2b · 三要素听辨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讲师念一句下属的话，你判断他缺的是能力、善意还是正直。10 秒抢答。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10 分钟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现场抢答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「这个方案我改了三版，他看都没看」→ 善意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「他答应我的调休，拖了两个月没兑现」→ 正直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「每次开会他都让我先发言，自己不定调」→ 能力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「出了事，他先跟老板解释，没跟我说」→ 善意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「上次说这月不加人，转头就招了两个」→ 正直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每题追问「为什么不是另外两项？」——这个追问才是精华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29 / 72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模块二 · 反馈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互动提问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三要素里，哪一种缺失最难补？为什么？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7 分钟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2-3 位学员分享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我的答案：正直最难补——一旦失守，对方会重新解释你过去所有的行为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追问：你的团队里，能力很强的那个下属，缺的是善意还是正直？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如果只能先补一项，你会补哪一个？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30 / 72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信任不是「我够不够强」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而是「对方缺的那一项，我给没给到」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补强项 = 白费力气。补短板 = 信任翻倍。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31 / 72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REVIEW · 上半场回顾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你已经走完了前两步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65960"/>
            <a:ext cx="1106424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965960"/>
            <a:ext cx="8229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5B6B76"/>
                </a:solidFill>
                <a:latin typeface="Microsoft YaHei"/>
                <a:ea typeface="Microsoft YaHei"/>
              </a:rPr>
              <a:t>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65960"/>
            <a:ext cx="292608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16242E"/>
                </a:solidFill>
                <a:latin typeface="Microsoft YaHei"/>
                <a:ea typeface="Microsoft YaHei"/>
              </a:rPr>
              <a:t>看见困境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0" y="1965960"/>
            <a:ext cx="667512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低信任循环的起点在管理者手里——开关是「给不给空间」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679192"/>
            <a:ext cx="11064240" cy="658368"/>
          </a:xfrm>
          <a:prstGeom prst="roundRect">
            <a:avLst>
              <a:gd name="adj" fmla="val 8000"/>
            </a:avLst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" y="2679192"/>
            <a:ext cx="8229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013147"/>
                </a:solidFill>
                <a:latin typeface="Microsoft YaHei"/>
                <a:ea typeface="Microsoft YaHei"/>
              </a:rPr>
              <a:t>②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679192"/>
            <a:ext cx="292608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013147"/>
                </a:solidFill>
                <a:latin typeface="Microsoft YaHei"/>
                <a:ea typeface="Microsoft YaHei"/>
              </a:rPr>
              <a:t>拆解信任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54880" y="2679192"/>
            <a:ext cx="667512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信任三要素：能力 / 善意 / 正直，乘法关系，补短板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392424"/>
            <a:ext cx="1106424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7240" y="3392424"/>
            <a:ext cx="8229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5B6B76"/>
                </a:solidFill>
                <a:latin typeface="Microsoft YaHei"/>
                <a:ea typeface="Microsoft YaHei"/>
              </a:rPr>
              <a:t>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91640" y="3392424"/>
            <a:ext cx="292608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16242E"/>
                </a:solidFill>
                <a:latin typeface="Microsoft YaHei"/>
                <a:ea typeface="Microsoft YaHei"/>
              </a:rPr>
              <a:t>量化账户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54880" y="3392424"/>
            <a:ext cx="667512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下一模块：把信任变成一个能算、能记、能管的账户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105656"/>
            <a:ext cx="1106424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77240" y="4105656"/>
            <a:ext cx="8229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5B6B76"/>
                </a:solidFill>
                <a:latin typeface="Microsoft YaHei"/>
                <a:ea typeface="Microsoft YaHei"/>
              </a:rPr>
              <a:t>④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91640" y="4105656"/>
            <a:ext cx="292608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16242E"/>
                </a:solidFill>
                <a:latin typeface="Microsoft YaHei"/>
                <a:ea typeface="Microsoft YaHei"/>
              </a:rPr>
              <a:t>修复破裂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754880" y="4105656"/>
            <a:ext cx="667512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更后面：破了怎么修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818888"/>
            <a:ext cx="1106424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7240" y="4818888"/>
            <a:ext cx="8229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5B6B76"/>
                </a:solidFill>
                <a:latin typeface="Microsoft YaHei"/>
                <a:ea typeface="Microsoft YaHei"/>
              </a:rPr>
              <a:t>⑤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4818888"/>
            <a:ext cx="292608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16242E"/>
                </a:solidFill>
                <a:latin typeface="Microsoft YaHei"/>
                <a:ea typeface="Microsoft YaHei"/>
              </a:rPr>
              <a:t>固化资产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54880" y="4818888"/>
            <a:ext cx="667512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更后面：怎么让信任不依赖某个人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5532120"/>
            <a:ext cx="1106424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77240" y="5532120"/>
            <a:ext cx="8229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5B6B76"/>
                </a:solidFill>
                <a:latin typeface="Microsoft YaHei"/>
                <a:ea typeface="Microsoft YaHei"/>
              </a:rPr>
              <a:t>⑥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691640" y="5532120"/>
            <a:ext cx="292608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16242E"/>
                </a:solidFill>
                <a:latin typeface="Microsoft YaHei"/>
                <a:ea typeface="Microsoft YaHei"/>
              </a:rPr>
              <a:t>行动计划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54880" y="5532120"/>
            <a:ext cx="667512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最后：你的 30 天承诺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603504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给学员一次中场定位：已走两步，接下来进入「账户」。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32 / 72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思考停顿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回到岗位后，对团队里那个「能力强、你不太放心」的人，写下：</a:t>
            </a:r>
          </a:p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他缺的是 能力 / 善意 / 正直 里的哪一项？我下一步补哪个动作？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33 / 72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3611880"/>
            <a:ext cx="30175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B8CCD6"/>
                </a:solidFill>
                <a:latin typeface="Microsoft YaHei"/>
                <a:ea typeface="Microsoft YaHei"/>
              </a:rPr>
              <a:t>把三要素兑换成可记录的行为。Part A 到此结束，Part B 接着展开。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你的信任账户</a:t>
            </a:r>
          </a:p>
        </p:txBody>
      </p:sp>
      <p:sp>
        <p:nvSpPr>
          <p:cNvPr id="9" name="Rectangle 8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说清 / 兑现 / 担责 / 走心 —— 把信任变成能记账的四类行为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34 / 72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CASE · 我明明做了很多，他却越来越不信我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跟了三年的小李，汇报越来越简短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小李跟了你三年，你帮他争取过加薪、扛过锅、加过班。</a:t>
            </a:r>
          </a:p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但最近你发现——他汇报越来越简短，问什么答什么，多一句不说。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以为「我对他这么好，他怎么反而疏远了」，于是更加委屈。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信任不看「你付出了多少」，看「对方收到多少」——你做的，可能全没记进他的账户。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信任是一本账，但记账的是对方，不是你。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35 / 72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FRAMEWORK · 信任账户四类行为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把三要素变成能记的四类行为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1874520"/>
            <a:ext cx="2651760" cy="56692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874520"/>
            <a:ext cx="237744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行为类别</a:t>
            </a:r>
          </a:p>
        </p:txBody>
      </p:sp>
      <p:sp>
        <p:nvSpPr>
          <p:cNvPr id="7" name="Rectangle 6"/>
          <p:cNvSpPr/>
          <p:nvPr/>
        </p:nvSpPr>
        <p:spPr>
          <a:xfrm>
            <a:off x="3200400" y="1874520"/>
            <a:ext cx="4297680" cy="56692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337560" y="1874520"/>
            <a:ext cx="402336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存款（存入）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7498080" y="1874520"/>
            <a:ext cx="4114800" cy="56692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35240" y="1874520"/>
            <a:ext cx="384048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取款（支出）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2441448"/>
            <a:ext cx="2651760" cy="786384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441448"/>
            <a:ext cx="2377440" cy="7863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说清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200400" y="2441448"/>
            <a:ext cx="4297680" cy="786384"/>
          </a:xfrm>
          <a:prstGeom prst="rect">
            <a:avLst/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364992" y="2441448"/>
            <a:ext cx="3968496" cy="7863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交代任务时讲清标准和边界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498080" y="2441448"/>
            <a:ext cx="4114800" cy="786384"/>
          </a:xfrm>
          <a:prstGeom prst="rect">
            <a:avLst/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62672" y="2441448"/>
            <a:ext cx="3785616" cy="7863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含糊其辞、让他猜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3227832"/>
            <a:ext cx="2651760" cy="786384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227832"/>
            <a:ext cx="2377440" cy="7863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兑现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200400" y="3227832"/>
            <a:ext cx="4297680" cy="78638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364992" y="3227832"/>
            <a:ext cx="3968496" cy="7863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答应的事按时做到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498080" y="3227832"/>
            <a:ext cx="4114800" cy="78638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62672" y="3227832"/>
            <a:ext cx="3785616" cy="7863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临时变卦、拖延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4014216"/>
            <a:ext cx="2651760" cy="786384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14216"/>
            <a:ext cx="2377440" cy="7863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担责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200400" y="4014216"/>
            <a:ext cx="4297680" cy="786384"/>
          </a:xfrm>
          <a:prstGeom prst="rect">
            <a:avLst/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364992" y="4014216"/>
            <a:ext cx="3968496" cy="7863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出事你先站出来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498080" y="4014216"/>
            <a:ext cx="4114800" cy="786384"/>
          </a:xfrm>
          <a:prstGeom prst="rect">
            <a:avLst/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662672" y="4014216"/>
            <a:ext cx="3785616" cy="7863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甩锅、让他顶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4800600"/>
            <a:ext cx="2651760" cy="786384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800600"/>
            <a:ext cx="2377440" cy="7863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走心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200400" y="4800600"/>
            <a:ext cx="4297680" cy="78638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364992" y="4800600"/>
            <a:ext cx="3968496" cy="7863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记住他的诉求、主动问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498080" y="4800600"/>
            <a:ext cx="4114800" cy="78638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662672" y="4800600"/>
            <a:ext cx="3785616" cy="7863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只谈活，不谈人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5724144"/>
            <a:ext cx="11064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存款的标准只有一个：对方收到了没有。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36 / 72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账户每周对账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每周 5 分钟，问自己三句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1064240" cy="13258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920240"/>
            <a:ext cx="1737360" cy="13258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2011680"/>
            <a:ext cx="164592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第一问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23160" y="2029968"/>
            <a:ext cx="9144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550" b="0">
                <a:solidFill>
                  <a:srgbClr val="16242E"/>
                </a:solidFill>
                <a:latin typeface="Microsoft YaHei"/>
                <a:ea typeface="Microsoft YaHei"/>
              </a:rPr>
              <a:t>这周我兑现了几个承诺？——不记得，就是没记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364992"/>
            <a:ext cx="11064240" cy="13258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364992"/>
            <a:ext cx="1737360" cy="13258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456432"/>
            <a:ext cx="164592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第二问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23160" y="3474720"/>
            <a:ext cx="9144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550" b="0">
                <a:solidFill>
                  <a:srgbClr val="16242E"/>
                </a:solidFill>
                <a:latin typeface="Microsoft YaHei"/>
                <a:ea typeface="Microsoft YaHei"/>
              </a:rPr>
              <a:t>这周我有几次含糊（该说清没说清）？——含糊就是取款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4809744"/>
            <a:ext cx="11064240" cy="13258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4809744"/>
            <a:ext cx="1737360" cy="13258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4901184"/>
            <a:ext cx="164592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第三问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23160" y="4919472"/>
            <a:ext cx="9144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550" b="0">
                <a:solidFill>
                  <a:srgbClr val="16242E"/>
                </a:solidFill>
                <a:latin typeface="Microsoft YaHei"/>
                <a:ea typeface="Microsoft YaHei"/>
              </a:rPr>
              <a:t>这周我为他（不是为事）做了什么？——只谈活不谈人，账会透支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37 / 72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CONCEPT · 你以为的存款，可能不是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两个致命错觉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34440" y="1901952"/>
            <a:ext cx="457200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以为是存款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我帮他争取了加薪，他该记我一笔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我天天加班，他看得见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我为这个团队付出了这么多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31152" y="1901952"/>
            <a:ext cx="457200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其实不算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加薪是组织行为，不是你的善意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加班是你的付出，不是他的收获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存款的标准只有一个：对方收到了没有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38 / 72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模块三 · 练习 3 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练习 3 · 画你的信任账户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选一个你现在最想改善关系的人，画出他的账户：最近 3 笔存款 + 3 笔支出 + 余额感觉。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25 分钟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《信任账户记账本》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对象 / 最近 3 笔存款 / 最近 3 笔支出 / 余额感觉（充盈·持平·透支）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自写 10 min → 邻座交换 7 min → 小组分享 8 min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写不出存款，说明你做了但没被收到；写不出支出，说明你没认真想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39 / 72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FRAMEWORK · 信任 VS 心理安全（EDMONDSON, 1999）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一个容易混淆的边界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21308" y="1901952"/>
            <a:ext cx="4485132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信任 Trust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关于「他会不会伤害我」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双向的、针对具体人的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「我信得过小李」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可以很信任一个人，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但团队整体氛围不安全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18020" y="1901952"/>
            <a:ext cx="4485132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心理安全 Psychological Safety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关于「在这个团队里说真话有没有代价」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团队的、共享的信念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「我们这个团队敢说真话」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两者互相促进，但不是一回事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知道区别就够了，不展开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40 / 72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判断余额的笨办法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不用算，看三个行为就知道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1064240" cy="13258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920240"/>
            <a:ext cx="1737360" cy="13258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2011680"/>
            <a:ext cx="164592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余额充盈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23160" y="2029968"/>
            <a:ext cx="9144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550" b="0">
                <a:solidFill>
                  <a:srgbClr val="16242E"/>
                </a:solidFill>
                <a:latin typeface="Microsoft YaHei"/>
                <a:ea typeface="Microsoft YaHei"/>
              </a:rPr>
              <a:t>他会主动告诉你坏消息——因为他相信你不会因此迁怒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364992"/>
            <a:ext cx="11064240" cy="13258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364992"/>
            <a:ext cx="1737360" cy="13258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456432"/>
            <a:ext cx="164592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余额尚可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23160" y="3474720"/>
            <a:ext cx="9144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550" b="0">
                <a:solidFill>
                  <a:srgbClr val="16242E"/>
                </a:solidFill>
                <a:latin typeface="Microsoft YaHei"/>
                <a:ea typeface="Microsoft YaHei"/>
              </a:rPr>
              <a:t>他会主动找你商量——而不是自己憋着或绕开你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4809744"/>
            <a:ext cx="11064240" cy="13258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4809744"/>
            <a:ext cx="1737360" cy="13258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4901184"/>
            <a:ext cx="164592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余额透支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23160" y="4919472"/>
            <a:ext cx="9144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550" b="0">
                <a:solidFill>
                  <a:srgbClr val="16242E"/>
                </a:solidFill>
                <a:latin typeface="Microsoft YaHei"/>
                <a:ea typeface="Microsoft YaHei"/>
              </a:rPr>
              <a:t>他只汇报、不商量——多一句都不说，是在防你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41 / 72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模块三 · 练习 3B 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练习 3b · 存款动作速写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四类行为，各写一个「明天能做」的存款动作。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8 分钟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4 个明天动作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说清：把___任务的标准和边界补发给___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兑现：把上周答应___的那件事，明天落实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担责：在___面前，主动承担___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走心：主动问___一件与工作无关的事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写「明天」，不写「以后」——邻座互查：明天真的做得完吗？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42 / 72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模块三 · 反馈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互动提问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你上周做的那件事，是存款还是取款？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4 分钟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现场举手分享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追问：你的账上，支出最多的那一类是什么？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含糊？失约？甩锅？还是只谈活不谈人？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找到你最容易取款的那一类，那就是你要先改的习惯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43 / 72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信任可以量化，就能管理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你不需要变完美，只需要少取款、多存款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账本在手，你就有了一个可以每天检查的动作清单。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44 / 72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思考停顿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账户会透支——透支了，怎么补回来？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45 / 72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REVIEW · 进度定位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你已经走完了前三步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65960"/>
            <a:ext cx="1106424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965960"/>
            <a:ext cx="8229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5B6B76"/>
                </a:solidFill>
                <a:latin typeface="Microsoft YaHei"/>
                <a:ea typeface="Microsoft YaHei"/>
              </a:rPr>
              <a:t>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65960"/>
            <a:ext cx="292608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16242E"/>
                </a:solidFill>
                <a:latin typeface="Microsoft YaHei"/>
                <a:ea typeface="Microsoft YaHei"/>
              </a:rPr>
              <a:t>看见困境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0" y="1965960"/>
            <a:ext cx="667512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低信任循环：起点在管理者手里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679192"/>
            <a:ext cx="1106424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" y="2679192"/>
            <a:ext cx="8229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5B6B76"/>
                </a:solidFill>
                <a:latin typeface="Microsoft YaHei"/>
                <a:ea typeface="Microsoft YaHei"/>
              </a:rPr>
              <a:t>②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679192"/>
            <a:ext cx="292608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16242E"/>
                </a:solidFill>
                <a:latin typeface="Microsoft YaHei"/>
                <a:ea typeface="Microsoft YaHei"/>
              </a:rPr>
              <a:t>拆解信任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54880" y="2679192"/>
            <a:ext cx="667512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三要素：能力 / 善意 / 正直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392424"/>
            <a:ext cx="11064240" cy="658368"/>
          </a:xfrm>
          <a:prstGeom prst="roundRect">
            <a:avLst>
              <a:gd name="adj" fmla="val 8000"/>
            </a:avLst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7240" y="3392424"/>
            <a:ext cx="8229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013147"/>
                </a:solidFill>
                <a:latin typeface="Microsoft YaHei"/>
                <a:ea typeface="Microsoft YaHei"/>
              </a:rPr>
              <a:t>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91640" y="3392424"/>
            <a:ext cx="292608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013147"/>
                </a:solidFill>
                <a:latin typeface="Microsoft YaHei"/>
                <a:ea typeface="Microsoft YaHei"/>
              </a:rPr>
              <a:t>量化账户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54880" y="3392424"/>
            <a:ext cx="667512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四类行为：说清 / 兑现 / 担责 / 走心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105656"/>
            <a:ext cx="1106424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77240" y="4105656"/>
            <a:ext cx="8229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5B6B76"/>
                </a:solidFill>
                <a:latin typeface="Microsoft YaHei"/>
                <a:ea typeface="Microsoft YaHei"/>
              </a:rPr>
              <a:t>④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91640" y="4105656"/>
            <a:ext cx="292608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16242E"/>
                </a:solidFill>
                <a:latin typeface="Microsoft YaHei"/>
                <a:ea typeface="Microsoft YaHei"/>
              </a:rPr>
              <a:t>修复破裂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754880" y="4105656"/>
            <a:ext cx="667512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下一模块：能力型 vs 正直型，两种修复路径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818888"/>
            <a:ext cx="1106424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7240" y="4818888"/>
            <a:ext cx="8229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5B6B76"/>
                </a:solidFill>
                <a:latin typeface="Microsoft YaHei"/>
                <a:ea typeface="Microsoft YaHei"/>
              </a:rPr>
              <a:t>⑤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4818888"/>
            <a:ext cx="292608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16242E"/>
                </a:solidFill>
                <a:latin typeface="Microsoft YaHei"/>
                <a:ea typeface="Microsoft YaHei"/>
              </a:rPr>
              <a:t>固化资产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54880" y="4818888"/>
            <a:ext cx="667512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更后面：让信任不依赖某个人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5532120"/>
            <a:ext cx="1106424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77240" y="5532120"/>
            <a:ext cx="8229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5B6B76"/>
                </a:solidFill>
                <a:latin typeface="Microsoft YaHei"/>
                <a:ea typeface="Microsoft YaHei"/>
              </a:rPr>
              <a:t>⑥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691640" y="5532120"/>
            <a:ext cx="292608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16242E"/>
                </a:solidFill>
                <a:latin typeface="Microsoft YaHei"/>
                <a:ea typeface="Microsoft YaHei"/>
              </a:rPr>
              <a:t>行动计划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54880" y="5532120"/>
            <a:ext cx="667512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最后：30 天承诺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603504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进度过半。接下来是最重的演练模块——修复对话角色扮演。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46 / 72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3611880"/>
            <a:ext cx="30175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B8CCD6"/>
                </a:solidFill>
                <a:latin typeface="Microsoft YaHei"/>
                <a:ea typeface="Microsoft YaHei"/>
              </a:rPr>
              <a:t>全课演练最重模块：角色扮演 30 min。学员要能分清两类破裂并走完三步修复。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信任破了怎么修</a:t>
            </a:r>
          </a:p>
        </p:txBody>
      </p:sp>
      <p:sp>
        <p:nvSpPr>
          <p:cNvPr id="9" name="Rectangle 8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两类破裂 + 修复三阶段（Kim et al., 2004）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47 / 72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CASE · 同样说「对不起」，一个有用，一个没用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为什么感受差这么多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情境 A：下属漏了数据导致返工，他说「对不起，下次注意」——你信了。</a:t>
            </a:r>
          </a:p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情境 B：搭档答应向老板汇报却没说，还让你背了锅，他说「对不起，我忘了」——你表面说没事，心里记了一笔。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以为道歉的话说得够诚恳就能修复，于是用同一套说辞应对两种破裂。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这是两种完全不同的破裂——一个修得好，一个很难修。分不清哪一种，道歉就白说了。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能力型破裂靠证据，正直型破裂只能靠承认 + 时间。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48 / 72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FRAMEWORK · 能力型 VS 正直型（改编自 KIM ET AL., 2004）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两种破裂，修复路径完全不同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🔧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21308" y="1901952"/>
            <a:ext cx="4485132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能力型破裂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表现：没做成、做错了、交付不达标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对方心里问：「你行不行？」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修复重点：证据 + 新的约束条件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✅ 有效：接受辅导、调整方法、设检查点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❌ 无效：只说「下次我会更努力」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⚖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31152" y="1901952"/>
            <a:ext cx="457200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正直型破裂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表现：说了没做、隐瞒、推责、违背承诺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对方心里问：「你安的什么心？」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修复重点：承认 + 说出动机 + 可核验的改变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✅ 有效：明确承认、接受监督、公开改变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❌ 无效：找理由、强调「我本意是好的」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49 / 72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CONCEPT · 怎么分辨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一句话判断法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能力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27048" y="1901952"/>
            <a:ext cx="4279392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对方心里想的是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「他可能真的不行」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→ 这是能力型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→ 对方怀疑的是你的本事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→ 给方法、给证据就能缓解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正直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23760" y="1901952"/>
            <a:ext cx="4279392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对方心里想的是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「他可能不太想为我做」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→ 这是正直型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→ 对方怀疑的是你的动机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→ 说什么都没用，只能靠时间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50 / 72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WAIT · 两种破裂的修复成本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修复周期差 10 倍——最好的策略是别让它发生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965960"/>
            <a:ext cx="274320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16242E"/>
                </a:solidFill>
                <a:latin typeface="Microsoft YaHei"/>
                <a:ea typeface="Microsoft YaHei"/>
              </a:rPr>
              <a:t>能力型破裂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291840" y="1965960"/>
            <a:ext cx="768096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3291840" y="1965960"/>
            <a:ext cx="698269" cy="658368"/>
          </a:xfrm>
          <a:prstGeom prst="roundRect">
            <a:avLst>
              <a:gd name="adj" fmla="val 8000"/>
            </a:avLst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099837" y="1965960"/>
            <a:ext cx="12801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2A9D8F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2880360"/>
            <a:ext cx="274320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16242E"/>
                </a:solidFill>
                <a:latin typeface="Microsoft YaHei"/>
                <a:ea typeface="Microsoft YaHei"/>
              </a:rPr>
              <a:t>正直型破裂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291840" y="2880360"/>
            <a:ext cx="768096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291840" y="2880360"/>
            <a:ext cx="6982691" cy="658368"/>
          </a:xfrm>
          <a:prstGeom prst="roundRect">
            <a:avLst>
              <a:gd name="adj" fmla="val 8000"/>
            </a:avLst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384259" y="2880360"/>
            <a:ext cx="12801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E72C37"/>
                </a:solidFill>
                <a:latin typeface="Microsoft YaHei"/>
                <a:ea typeface="Microsoft YaHei"/>
              </a:rPr>
              <a:t>10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3931920"/>
            <a:ext cx="11064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能力型：一次有效沟通可能就缓解。正直型：需要时间 × 一致行为，往往要几个月。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51 / 72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FRAMEWORK · 信任修复三阶段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承认 → 给证据/说动机 → 可核验的改变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11064240" cy="11704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146304" cy="1170432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920240"/>
            <a:ext cx="2194560" cy="9875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E0A82E"/>
                </a:solidFill>
                <a:latin typeface="Microsoft YaHei"/>
                <a:ea typeface="Microsoft YaHei"/>
              </a:rPr>
              <a:t>① 承认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00400" y="1938528"/>
            <a:ext cx="8229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明确说出发生了什么，不辩解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00400" y="2432304"/>
            <a:ext cx="8229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013147"/>
                </a:solidFill>
                <a:latin typeface="Microsoft YaHei"/>
                <a:ea typeface="Microsoft YaHei"/>
              </a:rPr>
              <a:t>「这件事，是我没做到。」——「但是」一出来，前面全废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127248"/>
            <a:ext cx="11064240" cy="11704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48640" y="3127248"/>
            <a:ext cx="146304" cy="1170432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218688"/>
            <a:ext cx="2194560" cy="9875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F89C34"/>
                </a:solidFill>
                <a:latin typeface="Microsoft YaHei"/>
                <a:ea typeface="Microsoft YaHei"/>
              </a:rPr>
              <a:t>② 给证据 / 说动机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00400" y="3236976"/>
            <a:ext cx="8229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能力型给方案，正直型给动机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00400" y="3730752"/>
            <a:ext cx="8229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013147"/>
                </a:solidFill>
                <a:latin typeface="Microsoft YaHei"/>
                <a:ea typeface="Microsoft YaHei"/>
              </a:rPr>
              <a:t>能力型：「这是我们新的检查点。」 正直型：「我当时想的是___，但我不该。」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4425696"/>
            <a:ext cx="11064240" cy="11704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48640" y="4425696"/>
            <a:ext cx="146304" cy="1170432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68680" y="4517136"/>
            <a:ext cx="2194560" cy="9875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6FA32E"/>
                </a:solidFill>
                <a:latin typeface="Microsoft YaHei"/>
                <a:ea typeface="Microsoft YaHei"/>
              </a:rPr>
              <a:t>③ 可核验的改变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00400" y="4535424"/>
            <a:ext cx="8229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让对方看到你改了，且他能验证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200400" y="5029200"/>
            <a:ext cx="8229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013147"/>
                </a:solidFill>
                <a:latin typeface="Microsoft YaHei"/>
                <a:ea typeface="Microsoft YaHei"/>
              </a:rPr>
              <a:t>「以后每周五我主动同步进度，你来查。」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5815584"/>
            <a:ext cx="110642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改编自 Kim et al., 2004 信任修复研究与通用修复性沟通实践。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52 / 72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修复对话 · 三步话术示范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把三步串成一段能说出口的话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1064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920240"/>
            <a:ext cx="1554480" cy="822960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2011680"/>
            <a:ext cx="14630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① 承认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1993392"/>
            <a:ext cx="91440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「这次项目延期，是我没提前预警，跟你没关系。」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834640"/>
            <a:ext cx="11064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834640"/>
            <a:ext cx="1554480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94360" y="2926080"/>
            <a:ext cx="14630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② 给证据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6000" y="2907792"/>
            <a:ext cx="91440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「我复盘了，卡点在需求评审。以后评审完我先同步一版风险清单给你。」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749040"/>
            <a:ext cx="11064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749040"/>
            <a:ext cx="155448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94360" y="3840480"/>
            <a:ext cx="14630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③ 可核验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86000" y="3822192"/>
            <a:ext cx="91440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「接下来三周，每周五我把风险清单发你，你看到问题直接打我脸。」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47091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修复信任的关键不是你说「我改了」，而是你把验证的权利交给对方。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53 / 72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模块四 · 练习 4 ⭐⭐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练习 4 · 修复对话角色扮演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3 人一组：A 扮演被伤害的人，B 扮演想修复的人，C 当观察员。B 用三步走完一次修复对话。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30 分钟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《修复对话情景卡 + 观察员反馈单》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A 的任务：不要轻易原谅，真实表达怀疑，逼 B 说出「可核验的改变」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C 的任务：记录 B 有没有辩解？有没有给可验证的动作？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轮换：每人各演一次，共 3 轮 × 8 min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观察员要说实话——先说问题，再说做得好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54 / 72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模块四 · 抽一张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三个可选情景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每组抽一张情景卡，围绕它展开修复对话。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随练习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情景卡（handout #4）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情景 1：你答应下属调休，结果临时安排加班，两周后才想起来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情景 2：项目出问题，你当着老板的面说了「是我下面的人没做好」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情景 3：你承诺推荐他参加培训，最后名额给了别人，没提前告诉他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55 / 72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CAUTION · 一句话毁掉修复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修复对话的三个雷区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34440" y="1901952"/>
            <a:ext cx="457200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雷区动作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一开口就辩解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「我当时也是有难处的」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只道歉不给动作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「对不起，我改」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31152" y="1901952"/>
            <a:ext cx="457200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正确做法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先说承认，把辩解留到最后（或省略）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让对方先把话说完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给一个具体的、可核验的动作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「每周五我同步进度，你来查」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56 / 72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模块四 · 反馈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Debrief · 观察员先说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观察员先说：他有没有辩解？给的动作用不用验证？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10 分钟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3-4 组反馈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演「被伤害的人」的说：哪一刻你开始想原谅他？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演「修复的人」的说：哪一步最难说出口？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讲师抓两点：辩解 / 可核验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57 / 72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能力型靠证据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正直型靠承认 + 监督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最好的修复，是根本不让正直型破裂发生。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58 / 72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思考停顿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修复了，怎么保证不再破？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59 / 72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3611880"/>
            <a:ext cx="30175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B8CCD6"/>
                </a:solidFill>
                <a:latin typeface="Microsoft YaHei"/>
                <a:ea typeface="Microsoft YaHei"/>
              </a:rPr>
              <a:t>从「对个人的信任」升级为「团队的资产」。含练习 5 + 课堂小测。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固化：让信任不依赖某个人</a:t>
            </a:r>
          </a:p>
        </p:txBody>
      </p:sp>
      <p:sp>
        <p:nvSpPr>
          <p:cNvPr id="9" name="Rectangle 8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行为一致 / 公开承诺 / 复盘机制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60 / 72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CASE · 团队信任很稳，换了个负责人就垮了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老王调走半年，走了三个人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老王带的团队氛围极好、彼此信任，离职率全公司最低。</a:t>
            </a:r>
          </a:p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老王调走半年后，团队走了三个人。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以为「团队氛围好」是天然属性，会一直持续下去。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那是「对个人的信任」，不是「团队的能力」——人一走，信任就归零。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新负责人的话点破关键：「他们对老王的信任，没转给这个团队。」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61 / 72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FRAMEWORK · 信任固化三动作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把信任从「某个人」转成「一套做法」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3602736" cy="36576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3602736" cy="65836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56232"/>
            <a:ext cx="3236976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①　行为一致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697480"/>
            <a:ext cx="3145536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可预测 = 可信任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611880"/>
            <a:ext cx="3145536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60120" y="3703320"/>
            <a:ext cx="2779776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同类事，每次都用同一套标准处理。</a:t>
            </a:r>
          </a:p>
          <a:p>
            <a:pPr algn="l">
              <a:lnSpc>
                <a:spcPct val="12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人不是靠你多好来信任你，是靠你多可预测。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279392" y="1828800"/>
            <a:ext cx="3602736" cy="36576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279392" y="1828800"/>
            <a:ext cx="3602736" cy="65836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62272" y="1856232"/>
            <a:ext cx="3236976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②　公开承诺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07992" y="2697480"/>
            <a:ext cx="3145536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2A9D8F"/>
                </a:solidFill>
                <a:latin typeface="Microsoft YaHei"/>
                <a:ea typeface="Microsoft YaHei"/>
              </a:rPr>
              <a:t>说出来的才是债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07992" y="3611880"/>
            <a:ext cx="3145536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90872" y="3703320"/>
            <a:ext cx="2779776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把承诺说出来、写下来。</a:t>
            </a:r>
          </a:p>
          <a:p>
            <a:pPr algn="l">
              <a:lnSpc>
                <a:spcPct val="12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心里想的承诺等于没有，说出来的才会被兑现。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10144" y="1828800"/>
            <a:ext cx="3602736" cy="36576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10144" y="1828800"/>
            <a:ext cx="3602736" cy="65836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93024" y="1856232"/>
            <a:ext cx="3236976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③　复盘机制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38744" y="2697480"/>
            <a:ext cx="3145536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6FA32E"/>
                </a:solidFill>
                <a:latin typeface="Microsoft YaHei"/>
                <a:ea typeface="Microsoft YaHei"/>
              </a:rPr>
              <a:t>让信任有账可对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38744" y="3611880"/>
            <a:ext cx="3145536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421624" y="3703320"/>
            <a:ext cx="2779776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定期回看「哪些做到了、哪些没做到」。</a:t>
            </a:r>
          </a:p>
          <a:p>
            <a:pPr algn="l">
              <a:lnSpc>
                <a:spcPct val="12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不看，你根本不知道自己欠了多少。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5669280"/>
            <a:ext cx="11064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三个动作，让信任从「我信老王」变成「我们这套做法值得信」。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62 / 72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CONCEPT · 资产还是负债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靠个人魅力 vs 靠机制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负债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27048" y="1901952"/>
            <a:ext cx="4279392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靠个人魅力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信任来源：「我信老王」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领导一走 → 信任归零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新人加入 → 重新累积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⚠️ 这是负债，随时会走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资产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23760" y="1901952"/>
            <a:ext cx="4279392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靠机制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信任来源：「我们这套做法值得信」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领导一走 → 信任留存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新人加入 → 直接继承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✅ 这是资产，越用越厚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63 / 72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可预测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比优秀更重要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你最信任的人，是能力最强的，还是最稳定、最知道他会怎么做的人？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64 / 72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模块五 · 练习 5 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练习 5 · 固化三动作起手式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写下你下周要做的三个起手式：行为一致 / 公开承诺 / 复盘机制 各一条。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20 分钟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《信任固化三动作起手卡》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行为一致 → 我打算固定下来的一个标准：______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公开承诺 → 我要跟团队公开说的一件事：______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复盘机制 → 我准备用哪个固定场合对账：______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写「下周」，不写「以后」——「以后多复盘」是空话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65 / 72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模块五 · 练习 5B 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练习 5b · 找你的「老王风险」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找一件「只有你在才能做」的事——那就是你的老王风险。把它改写成机制。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6 分钟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1 个机制改写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我的团队里，有哪件事只有我在才能做？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我要把它变成什么机制？（写成一个固定动作）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例：「客户投诉只有我能拍板」→「每周五客户问题例会，我缺席也能按清单处理」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改完，你就从「不可替代」变成了「可被信任」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66 / 72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QUIZ · 课堂小测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六道题，检查你带走了什么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783080"/>
            <a:ext cx="1106424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783080"/>
            <a:ext cx="45720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013147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25880" y="1783080"/>
            <a:ext cx="685800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信任的三个要素是？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21040" y="1783080"/>
            <a:ext cx="31089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能力 / 善意 / 正直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505456"/>
            <a:ext cx="1106424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2505456"/>
            <a:ext cx="45720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013147"/>
                </a:solidFill>
                <a:latin typeface="Microsoft YaHei"/>
                <a:ea typeface="Microsoft YaHe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25880" y="2505456"/>
            <a:ext cx="685800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三要素是加法还是乘法？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1040" y="2505456"/>
            <a:ext cx="31089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乘法，任一为零则信任为零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227832"/>
            <a:ext cx="1106424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27832"/>
            <a:ext cx="45720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013147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5880" y="3227832"/>
            <a:ext cx="685800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低信任循环的起点在谁手里？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21040" y="3227832"/>
            <a:ext cx="31089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管理者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950208"/>
            <a:ext cx="1106424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3950208"/>
            <a:ext cx="45720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013147"/>
                </a:solidFill>
                <a:latin typeface="Microsoft YaHei"/>
                <a:ea typeface="Microsoft YaHei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25880" y="3950208"/>
            <a:ext cx="685800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能力型破裂的修复重点是什么？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21040" y="3950208"/>
            <a:ext cx="31089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证据 + 新约束条件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672584"/>
            <a:ext cx="1106424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31520" y="4672584"/>
            <a:ext cx="45720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013147"/>
                </a:solidFill>
                <a:latin typeface="Microsoft YaHei"/>
                <a:ea typeface="Microsoft YaHei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25880" y="4672584"/>
            <a:ext cx="685800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正直型破裂为什么难修？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21040" y="4672584"/>
            <a:ext cx="31089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动机被怀疑，只能靠时间 + 一致行为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5394960"/>
            <a:ext cx="1106424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31520" y="5394960"/>
            <a:ext cx="45720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013147"/>
                </a:solidFill>
                <a:latin typeface="Microsoft YaHei"/>
                <a:ea typeface="Microsoft YaHei"/>
              </a:rPr>
              <a:t>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25880" y="5394960"/>
            <a:ext cx="685800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信任固化的三个动作是？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21040" y="5394960"/>
            <a:ext cx="31089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行为一致 / 公开承诺 / 复盘机制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6208776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答题卡见 handout #6。当场对答案，错得多的题现场再讲一遍。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67 / 72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信任不是感觉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是可重复的动作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下一模块：收束与行动——你的 30 天计划。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68 / 72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REVIEW · 全课回顾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今天走完了这六步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65960"/>
            <a:ext cx="1106424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965960"/>
            <a:ext cx="8229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5B6B76"/>
                </a:solidFill>
                <a:latin typeface="Microsoft YaHei"/>
                <a:ea typeface="Microsoft YaHei"/>
              </a:rPr>
              <a:t>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65960"/>
            <a:ext cx="292608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16242E"/>
                </a:solidFill>
                <a:latin typeface="Microsoft YaHei"/>
                <a:ea typeface="Microsoft YaHei"/>
              </a:rPr>
              <a:t>看见困境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0" y="1965960"/>
            <a:ext cx="667512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低信任循环的起点在管理者手里——开关是「给不给空间」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679192"/>
            <a:ext cx="1106424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" y="2679192"/>
            <a:ext cx="8229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5B6B76"/>
                </a:solidFill>
                <a:latin typeface="Microsoft YaHei"/>
                <a:ea typeface="Microsoft YaHei"/>
              </a:rPr>
              <a:t>②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679192"/>
            <a:ext cx="292608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16242E"/>
                </a:solidFill>
                <a:latin typeface="Microsoft YaHei"/>
                <a:ea typeface="Microsoft YaHei"/>
              </a:rPr>
              <a:t>拆解信任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54880" y="2679192"/>
            <a:ext cx="667512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三要素：能力 / 善意 / 正直，乘法关系，补短板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392424"/>
            <a:ext cx="1106424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7240" y="3392424"/>
            <a:ext cx="8229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5B6B76"/>
                </a:solidFill>
                <a:latin typeface="Microsoft YaHei"/>
                <a:ea typeface="Microsoft YaHei"/>
              </a:rPr>
              <a:t>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91640" y="3392424"/>
            <a:ext cx="292608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16242E"/>
                </a:solidFill>
                <a:latin typeface="Microsoft YaHei"/>
                <a:ea typeface="Microsoft YaHei"/>
              </a:rPr>
              <a:t>量化账户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54880" y="3392424"/>
            <a:ext cx="667512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四类行为：说清 / 兑现 / 担责 / 走心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105656"/>
            <a:ext cx="1106424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77240" y="4105656"/>
            <a:ext cx="8229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5B6B76"/>
                </a:solidFill>
                <a:latin typeface="Microsoft YaHei"/>
                <a:ea typeface="Microsoft YaHei"/>
              </a:rPr>
              <a:t>④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91640" y="4105656"/>
            <a:ext cx="292608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16242E"/>
                </a:solidFill>
                <a:latin typeface="Microsoft YaHei"/>
                <a:ea typeface="Microsoft YaHei"/>
              </a:rPr>
              <a:t>修复破裂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754880" y="4105656"/>
            <a:ext cx="667512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能力型靠证据，正直型靠承认 + 监督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818888"/>
            <a:ext cx="11064240" cy="65836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7240" y="4818888"/>
            <a:ext cx="8229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5B6B76"/>
                </a:solidFill>
                <a:latin typeface="Microsoft YaHei"/>
                <a:ea typeface="Microsoft YaHei"/>
              </a:rPr>
              <a:t>⑤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4818888"/>
            <a:ext cx="292608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16242E"/>
                </a:solidFill>
                <a:latin typeface="Microsoft YaHei"/>
                <a:ea typeface="Microsoft YaHei"/>
              </a:rPr>
              <a:t>固化资产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54880" y="4818888"/>
            <a:ext cx="667512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行为一致 / 公开承诺 / 复盘机制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5532120"/>
            <a:ext cx="11064240" cy="658368"/>
          </a:xfrm>
          <a:prstGeom prst="roundRect">
            <a:avLst>
              <a:gd name="adj" fmla="val 8000"/>
            </a:avLst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77240" y="5532120"/>
            <a:ext cx="82296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013147"/>
                </a:solidFill>
                <a:latin typeface="Microsoft YaHei"/>
                <a:ea typeface="Microsoft YaHei"/>
              </a:rPr>
              <a:t>⑥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691640" y="5532120"/>
            <a:ext cx="292608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013147"/>
                </a:solidFill>
                <a:latin typeface="Microsoft YaHei"/>
                <a:ea typeface="Microsoft YaHei"/>
              </a:rPr>
              <a:t>行动计划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54880" y="5532120"/>
            <a:ext cx="667512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你的 30 天信任行动承诺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603504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六步收束：从看见困境，到固化资产，最后落到你自己的行动。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69 / 72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RE-TEST · 再填一次自评表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对比课前，看看哪一项变了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6692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56232"/>
            <a:ext cx="502920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填表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606040"/>
            <a:ext cx="4882896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用上课前的那份《信任自评表》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3319272"/>
            <a:ext cx="4882896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当场再填一次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4032504"/>
            <a:ext cx="4882896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不用交，自己看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4672" y="4745736"/>
            <a:ext cx="4882896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圈出变化最大的那一项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45352" y="1828800"/>
            <a:ext cx="539496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45352" y="1828800"/>
            <a:ext cx="5394960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28232" y="1856232"/>
            <a:ext cx="502920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想一想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01384" y="2606040"/>
            <a:ext cx="4882896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哪一句让你重新看懂了你的团队？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01384" y="3319272"/>
            <a:ext cx="4882896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哪一项分数涨了？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01384" y="4032504"/>
            <a:ext cx="4882896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涨了的，才是真正进你脑子的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01384" y="4745736"/>
            <a:ext cx="4882896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没涨的，就是你回去要补的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594360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课前测评 vs 结课复测，同一份表——这是 LAUNCH 的闭环。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70 / 72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COMMIT · 我的 30 天信任行动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写下你的承诺，然后交换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3566160" cy="6400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2103120"/>
            <a:ext cx="32918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我要补的短板</a:t>
            </a:r>
          </a:p>
        </p:txBody>
      </p:sp>
      <p:sp>
        <p:nvSpPr>
          <p:cNvPr id="7" name="Rectangle 6"/>
          <p:cNvSpPr/>
          <p:nvPr/>
        </p:nvSpPr>
        <p:spPr>
          <a:xfrm>
            <a:off x="4206240" y="2103120"/>
            <a:ext cx="4023360" cy="6400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343400" y="2103120"/>
            <a:ext cx="37490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我下周的第一个动作</a:t>
            </a:r>
          </a:p>
        </p:txBody>
      </p:sp>
      <p:sp>
        <p:nvSpPr>
          <p:cNvPr id="9" name="Rectangle 8"/>
          <p:cNvSpPr/>
          <p:nvPr/>
        </p:nvSpPr>
        <p:spPr>
          <a:xfrm>
            <a:off x="8321040" y="2103120"/>
            <a:ext cx="3291840" cy="6400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58200" y="2103120"/>
            <a:ext cx="301752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我要向谁公开承诺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2743200"/>
            <a:ext cx="3566160" cy="868680"/>
          </a:xfrm>
          <a:prstGeom prst="rect">
            <a:avLst/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206240" y="2743200"/>
            <a:ext cx="4023360" cy="868680"/>
          </a:xfrm>
          <a:prstGeom prst="rect">
            <a:avLst/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321040" y="2743200"/>
            <a:ext cx="3291840" cy="868680"/>
          </a:xfrm>
          <a:prstGeom prst="rect">
            <a:avLst/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611880"/>
            <a:ext cx="3566160" cy="868680"/>
          </a:xfrm>
          <a:prstGeom prst="rect">
            <a:avLst/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206240" y="3611880"/>
            <a:ext cx="4023360" cy="868680"/>
          </a:xfrm>
          <a:prstGeom prst="rect">
            <a:avLst/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321040" y="3611880"/>
            <a:ext cx="3291840" cy="868680"/>
          </a:xfrm>
          <a:prstGeom prst="rect">
            <a:avLst/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48640" y="4480560"/>
            <a:ext cx="3566160" cy="868680"/>
          </a:xfrm>
          <a:prstGeom prst="rect">
            <a:avLst/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206240" y="4480560"/>
            <a:ext cx="4023360" cy="868680"/>
          </a:xfrm>
          <a:prstGeom prst="rect">
            <a:avLst/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321040" y="4480560"/>
            <a:ext cx="3291840" cy="868680"/>
          </a:xfrm>
          <a:prstGeom prst="rect">
            <a:avLst/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48640" y="5532120"/>
            <a:ext cx="11064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写完，和邻座交换，互相提醒。公开承诺才有约束力——你说给一个人听了，这件事就开始算数了。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71 / 72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737360"/>
            <a:ext cx="10515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000" b="1">
                <a:solidFill>
                  <a:srgbClr val="FFFFFF"/>
                </a:solidFill>
                <a:latin typeface="Microsoft YaHei"/>
                <a:ea typeface="Microsoft YaHei"/>
              </a:rPr>
              <a:t>信任，只能赚取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788920"/>
            <a:ext cx="10515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000" b="1">
                <a:solidFill>
                  <a:srgbClr val="8DC643"/>
                </a:solidFill>
                <a:latin typeface="Microsoft YaHei"/>
                <a:ea typeface="Microsoft YaHei"/>
              </a:rPr>
              <a:t>不能要求</a:t>
            </a:r>
          </a:p>
        </p:txBody>
      </p:sp>
      <p:sp>
        <p:nvSpPr>
          <p:cNvPr id="5" name="Rectangle 4"/>
          <p:cNvSpPr/>
          <p:nvPr/>
        </p:nvSpPr>
        <p:spPr>
          <a:xfrm>
            <a:off x="841248" y="3977640"/>
            <a:ext cx="1901952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4343400"/>
            <a:ext cx="1042416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700" b="0">
                <a:solidFill>
                  <a:srgbClr val="CFDDD8"/>
                </a:solidFill>
                <a:latin typeface="Microsoft YaHei"/>
                <a:ea typeface="Microsoft YaHei"/>
              </a:rPr>
              <a:t>你不需要成为一个完美的人，你只需要成为一个可预测的人。</a:t>
            </a:r>
          </a:p>
          <a:p>
            <a:pPr algn="l">
              <a:lnSpc>
                <a:spcPct val="135000"/>
              </a:lnSpc>
            </a:pPr>
          </a:p>
          <a:p>
            <a:pPr algn="l">
              <a:lnSpc>
                <a:spcPct val="135000"/>
              </a:lnSpc>
            </a:pPr>
            <a:r>
              <a:rPr sz="1700" b="0">
                <a:solidFill>
                  <a:srgbClr val="CFDDD8"/>
                </a:solidFill>
                <a:latin typeface="Microsoft YaHei"/>
                <a:ea typeface="Microsoft YaHei"/>
              </a:rPr>
              <a:t>因为团队敢不敢把后背交给你，从来不取决于你多厉害，</a:t>
            </a:r>
          </a:p>
          <a:p>
            <a:pPr algn="l">
              <a:lnSpc>
                <a:spcPct val="135000"/>
              </a:lnSpc>
            </a:pPr>
            <a:r>
              <a:rPr sz="1700" b="0">
                <a:solidFill>
                  <a:srgbClr val="CFDDD8"/>
                </a:solidFill>
                <a:latin typeface="Microsoft YaHei"/>
                <a:ea typeface="Microsoft YaHei"/>
              </a:rPr>
              <a:t>而取决于——他们能不能猜到，你下一步会怎么做。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信任领导力 2.0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72 / 72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