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封面。开场：冲突不是要消灭的，是要用的。今天学的不是「忍」也不是「刚」，是「有方法地把对立变成资源」。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开场定调。破「这是劝架课」的预期，把焦点定死为「把冲突变成可用的资源」。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课程地图。告诉学员全课方法压缩成五步，从诊断打法一路走到谈成共识。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破冰。收集真实冲突场景，作为今天练习素材。讲师巡场，挑 2-3 个典型全场分享。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开场收束 + 过渡到模块一。埋下「先诊断自己打法」的主线。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破题：讲清回避/硬刚/放任三种代价，引出「冲突是可被善用的信息」。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建立课堂约定：真实案例、不评判、带行动。为全天练习定规矩。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模块一分隔。目标：让学员认出自己惯用的冲突策略，并理解不同策略各有适用场景。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引入冲突性质二分。核心：任务冲突可以用，关系冲突要拦截。管理者的动作是把对人拉回对事。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引入 TKI。先讲两个维度（坚持己见 vs 顾及关系），五种策略是这两个维度的组合。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讲透五策略。强调这不是好坏排序，而是工具箱。为下一页「何时用」铺垫。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讲场景矩阵。这是本模块最重要的一页——打破「协作最好」的迷思。每种策略都有它该出现的场景。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点破三个误区。强调：策略无高下，场景定对错。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案例：被用错策略搞砸的对话。点出核心错误——把任务冲突误判成关系冲突，用回避处理本该协作的事。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冲突五来源。目的是去道德化——冲突多数来自结构和认知差异，不是坏人作祟。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场景应用页。用一周内真实场景帮学员建立「策略匹配」的直觉。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自评直觉测试。让学员先自测锁定自己的惯用策略，再进演练。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立场-利益自查页。给学员一个实时判断「现在是在争立场还是在挖利益」的信号表。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演练。物料：冲突应对自评卡 + 冲突场景配对卡（独立 handout）。巡场关注：学员是否还在用「协作最好」的单一思维。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模块一小结。强化「策略无高下，场景定对错」，为模块二「看穿利益」铺垫。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模块二分隔。核心：从「他要什么」（立场）挖到「他为什么」（利益），方案才有出路。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引入立场-利益。用冰山比喻：立场是水面上的角，利益是水下的整块冰。核心句：不要为了立场而谈判。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讲三原则。第二原则是本模块的核心：问为什么。第三原则引出「先扩饼再分饼」。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讲挖利益四问（改编自 Fisher &amp; Ury 利益分析法）。强调语气——真想搞清楚，不是找漏洞。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错误路径案例。让学员看着自己——这就是大多数冲突的样子：在立场上反复角力，直到翻旧账、关系破裂。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正确路径案例。强调转折点：那句「为什么」。挖出利益后，方案是双方一起想出来的，而不是谁赢谁认。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讲「为什么总盯立场」——解释人的本能偏差，为「问为什么」这一动作铺垫。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利益四类。强调「害怕」远比「想要」更有解释力，这是挖利益的深层功课。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演练。物料：立场-利益转化表（独立 handout）。巡场关注：学员写的是否还是立场；帮找「重合点」。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模块二小结。为模块三「怎么把利益说出口」铺垫。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模块三分隔。知道谈什么还不够，还要说得出——NVC 四步让话说到点子上又不推远人。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 NVC 四步。四步各有各的坑：观察别夹评判、感受别说「你让我」、需要别说空话、请求别变命令。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讲三种杀伤性表达。用对比方式让学员直观感受——同一件事，说法不同，结果天差地别。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案例：同一句话的两种说法。让学员体会 NVC 改写的威力。强调「需要」这一步最易被跳过。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NVC 改写逻辑：用对比让学员抓住「从你到我」的转换。强调最容易的第一步——去掉「你」开头的评判。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NVC 避坑指南。逐步拆坑，帮学员在演练前先有预警。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NVC 改写示范。用三句最常见的话，展示改写后的具体口子。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演练。物料：冲突台词卡 + NVC 四步表达卡（独立 handout）。巡场关注：观察是否夹带了评判。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模块三小结。为模块四「对方情绪上头时怎么办」过渡。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模块四分隔。核心：冲突升温是有信号的，识别信号后主动刹车，而不是被情绪拖着走。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讲四个升温信号。强调：看见信号是刹车的第一步——多数人是被情绪带着走到失控才发现。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讲降温四步（改编自通用冲突降级框架，标注改编）。强调顺序：暂停→承认→复述→回议题，一步不能跳。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讲三不原则。核心：情绪没落地之前，谈什么内容都是白费。先削浪头。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案例：对方拍桌子怎么接。三个反应对比，突出「刹车」的威力——把冲突变成优化。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讲情绪上头的四种根源。为「降温四步」提供理论支点：接情绪 = 回应被戳到的需求。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预防胜于灭火。讲四个预防动作，把冲突管理前置到日常。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情绪自检页。让学员预先识别自己的「失控触发点」，为演练做准备。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演练。物料：情绪接住情景卡（独立 handout）。巡场关注：学员是否忍不住解释/辩解。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模块四小结。为模块五「谈成了没有」收口。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模块五分隔。核心：冲突的价值不在「谈开了」，在「谈成了、能执行」。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讲协议五问（改编自 Fisher &amp; Ury，标注改编）。强调：五问缺一不可，尤其别漏「怎么验证」和「谁兜底」。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讲「谈开了 vs 谈成了」。判据：说不出谁做什么何时，就不是共识，只是和气。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讲关系修复四动作。强调：会后的台阶和约定的兑现，比任何话术都能重建信任。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案例：一次差点白吵的冲突。突出收口五问补齐后的威力——同一场冲突，收口方式不同，结果天差地别。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讲好协议的五特征。帮助学员在演练中判断自己的协议是否合格。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谈不成的处理。避免学员以为「谈不拢就是失败」，给出止损方案。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跨部门收口实战。强调：不一定能消除分歧，但必须能得到「行动共识」。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演练。物料：冲突收口协议表（独立 handout）。巡场关注：学员写的是否还停留在「多沟通」这种空话。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模块五小结。为模块六「落地成习惯」过渡。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模块六分隔。核心：学完不动等于没学，带走一份 30 天计划。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综合应用。强调五步不是新模型，是把前面五个模块压缩成开口前的自问清单。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 30 天四周递进。强调从低风险到高风险，逐步练成习惯。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讲落地三障碍与对策。降低学员回岗后「又回去了」的概率。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复盘四问。给学员一个可重复使用的冲突学习回路。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演练。物料：30 天冲突管理计划表（独立 handout）。巡场关注：承诺是否具体到日期。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模块六小结。为收官铺垫。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收官：全课地图。串起六个模块与核心框架，帮学员建立整体记忆。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收官自检三问。帮学员把全课内容对接到自己的真实场景。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结课公开承诺。用社交承诺提高回岗后的行动率。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结课金句。呼应开课主张，完成闭环。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结课：三样带走的东西 + 一句收束。提示学员课后用速查卡和 30 天计划表。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9281160" y="1417320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418320" y="1472184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① 诊断打法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281160" y="2322576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418320" y="2377440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② 看穿利益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281160" y="3227832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418320" y="3282696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③ 对事表达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9281160" y="4133088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18320" y="4187952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④ 情绪刹车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81160" y="5038344"/>
            <a:ext cx="2240280" cy="786384"/>
          </a:xfrm>
          <a:prstGeom prst="roundRect">
            <a:avLst>
              <a:gd name="adj" fmla="val 8000"/>
            </a:avLst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418320" y="5093208"/>
            <a:ext cx="20116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⑤ 谈成共识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8" y="178308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8DC643"/>
                </a:solidFill>
                <a:latin typeface="Microsoft YaHei"/>
                <a:ea typeface="Microsoft YaHei"/>
              </a:rPr>
              <a:t>CONFLICT MANAGEMENT for MANAGERS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4672" y="2212848"/>
            <a:ext cx="8412480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冲突管理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" y="3383280"/>
            <a:ext cx="84124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300" b="1">
                <a:solidFill>
                  <a:srgbClr val="8DC643"/>
                </a:solidFill>
                <a:latin typeface="Microsoft YaHei"/>
                <a:ea typeface="Microsoft YaHei"/>
              </a:rPr>
              <a:t>把对立变成资源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8" y="4023360"/>
            <a:ext cx="1901952" cy="75895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1248" y="4297680"/>
            <a:ext cx="8229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900" b="0">
                <a:solidFill>
                  <a:srgbClr val="CFDDD8"/>
                </a:solidFill>
                <a:latin typeface="Microsoft YaHei"/>
                <a:ea typeface="Microsoft YaHei"/>
              </a:rPr>
              <a:t>诊断打法 → 看穿利益 → 对事表达 → 情绪刹车 → 谈成共识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1248" y="5870448"/>
            <a:ext cx="6400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41248" y="6382512"/>
            <a:ext cx="1047902" cy="146304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889150" y="6382512"/>
            <a:ext cx="1047902" cy="146304"/>
          </a:xfrm>
          <a:prstGeom prst="rect">
            <a:avLst/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937053" y="6382512"/>
            <a:ext cx="1047902" cy="146304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3984955" y="6382512"/>
            <a:ext cx="1047902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01 / 71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20 MIN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冲突不是坏事，处理不好才是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110642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16242E"/>
                </a:solidFill>
                <a:latin typeface="Microsoft YaHei"/>
                <a:ea typeface="Microsoft YaHei"/>
              </a:rPr>
              <a:t>团队里只要有两个人在做事，就一定会有冲突——观点不同、资源相争、节奏不一。多数管理者的反应只有两种：要么忍（回避）、要么干（硬刚）。结果都一样：问题没解决，关系还伤了。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880360"/>
            <a:ext cx="11064240" cy="21945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本课不是教你「怎么不吵架」，是教你「怎么把冲突谈成共识」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关键区分：任务冲突（对事）能带来更好的决策；关系冲突（对人）才真正有害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全天六模块一条主线：诊断打法 → 看穿利益 → 对事表达 → 情绪刹车 → 谈成共识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34924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高手不是没有冲突，是能让冲突变成资源。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02 / 71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课程地图 · 六模块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从诊断到收口，把对立谈成共识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诊断打法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我惯用哪种策略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1722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01722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01722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看穿利益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48026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立场之下要什么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4803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54803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54803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对事表达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1107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NVC 四步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7885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07885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07885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情绪刹车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4189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上头时怎么接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60966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60966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0966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谈成共识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07270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谁做什么何时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0235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同一场冲突，用对方法，它就从「消耗」变成「生产力」。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03 / 71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写下你正在经历的一个冲突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开场 · 破冰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每人写下：你目前正在经历、或刚经历完的一个冲突——和谁、什么事、现在僵在哪。用代号（同事 A / 部门 B），不写真实姓名。写完和邻座花 1 分钟互相讲讲。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 4 min + 两两分享 3 min = 7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一张「我的冲突现场」记录卡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越具体越好：不是「沟通不畅」，而是「小张和我对项目优先级一直谈不拢」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写你「夹在中间」的那种，最真实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这场冲突，会作为今天部分练习的素材，随身带着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04 / 71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冲突本身不是问题，处理不当才是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把对立面变成可用的资源，是管理者的核心能力。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过渡到模块一：先看穿自己惯用什么打法。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05 / 71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开场 · 破题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为什么管理者必须会处理冲突？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91640"/>
            <a:ext cx="11064240" cy="3383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回避的代价：问题不消失，只是从台面转到台下，越拖越大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硬刚的代价：赢了道理，输了关系，下次没人愿意跟你合作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放任的代价：团队学会「不吵就好」，真问题永远没人提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处理好的红利：冲突变成信息，逼出更好的方案、更真的信任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1">
                <a:solidFill>
                  <a:srgbClr val="013147"/>
                </a:solidFill>
                <a:latin typeface="Microsoft YaHei"/>
                <a:ea typeface="Microsoft YaHei"/>
              </a:rPr>
              <a:t>研究一再发现：高绩效团队不是没有冲突，是「把冲突放在台面上、对事不对人地谈」。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06 / 71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建立课堂三条约定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开场 · 共识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带一个真实冲突来——今天所有练习都围绕它，用代号，不对号入座；② 不评判对错——诊断的是「冲突」本身，不给任何人贴标签；③ 带走一个行动——结课每人带走一张速查卡 + 一份 30 天计划表。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讲师宣读 + 学员确认 4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全班共识的三条课堂约定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用代号：同事 A / 部门 B，保护所有人的隐私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把「谁对谁错」换成「哪种做法更有效」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最后一定落到「带什么走」——学完不动等于没学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07 / 71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诊断：我惯用什么打法？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TKI 五种冲突应对策略（Thomas &amp; Kilmann）＋ 冲突性质二分（Jehn）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08 / 71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冲突性质二分（Jehn，团队冲突理论）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可以用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70532" y="1901952"/>
            <a:ext cx="383590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任务冲突 Task Conflict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对「做什么、怎么做」的看法不同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围绕目标、方案、优先级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适度时有益：逼出更好的决策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关键词：这件事该怎么干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要拦截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67244" y="1901952"/>
            <a:ext cx="383590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关系冲突 Relationship Conflict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针对「人」：不喜欢、不信任、看不顺眼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围绕性格、动机、站队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几乎总是有害：消耗信任、降低绩效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关键词：这个人怎么这样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来源：Karen Jehn 团队冲突研究。关键动作——把「关系冲突」拉回「任务冲突」。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09 / 71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TKI 五种冲突应对策略（Thomas &amp; Kilmann）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55448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面对冲突，人只有五种基本应对方式。没有哪种「永远最好」——用对场景，才是高手。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4231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5B6B76"/>
                </a:solidFill>
                <a:latin typeface="Microsoft YaHei"/>
                <a:ea typeface="Microsoft YaHei"/>
              </a:rPr>
              <a:t>两个维度：多在意自己的诉求 × 多在意对方的关系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1206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协作不是唯一正确答案——选了不合适的策略，再努力也是错。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10 / 71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五策略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TKI 五策略：特点与关注点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057400"/>
            <a:ext cx="2139696" cy="2880360"/>
          </a:xfrm>
          <a:prstGeom prst="roundRect">
            <a:avLst>
              <a:gd name="adj" fmla="val 10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221992"/>
            <a:ext cx="21396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竞争 Competing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807208"/>
            <a:ext cx="181051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0">
                <a:solidFill>
                  <a:srgbClr val="F2F7F4"/>
                </a:solidFill>
                <a:latin typeface="Microsoft YaHei"/>
                <a:ea typeface="Microsoft YaHei"/>
              </a:rPr>
              <a:t>高坚持 × 低合作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3232" y="3685032"/>
            <a:ext cx="1810512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758184"/>
            <a:ext cx="1591056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050" b="1">
                <a:solidFill>
                  <a:srgbClr val="E72C37"/>
                </a:solidFill>
                <a:latin typeface="Microsoft YaHei"/>
                <a:ea typeface="Microsoft YaHei"/>
              </a:rPr>
              <a:t>我赢你输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834640" y="2057400"/>
            <a:ext cx="2139696" cy="2880360"/>
          </a:xfrm>
          <a:prstGeom prst="roundRect">
            <a:avLst>
              <a:gd name="adj" fmla="val 10000"/>
            </a:avLst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34640" y="2221992"/>
            <a:ext cx="21396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回避 Avoiding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99232" y="2807208"/>
            <a:ext cx="181051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0">
                <a:solidFill>
                  <a:srgbClr val="F2F7F4"/>
                </a:solidFill>
                <a:latin typeface="Microsoft YaHei"/>
                <a:ea typeface="Microsoft YaHei"/>
              </a:rPr>
              <a:t>低坚持 × 低合作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99232" y="3685032"/>
            <a:ext cx="1810512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08960" y="3758184"/>
            <a:ext cx="1591056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050" b="1">
                <a:solidFill>
                  <a:srgbClr val="5B6B76"/>
                </a:solidFill>
                <a:latin typeface="Microsoft YaHei"/>
                <a:ea typeface="Microsoft YaHei"/>
              </a:rPr>
              <a:t>先躲开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120640" y="2057400"/>
            <a:ext cx="2139696" cy="2880360"/>
          </a:xfrm>
          <a:prstGeom prst="roundRect">
            <a:avLst>
              <a:gd name="adj" fmla="val 10000"/>
            </a:avLst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120640" y="2221992"/>
            <a:ext cx="21396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迁就 Accommodating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85232" y="2807208"/>
            <a:ext cx="181051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0">
                <a:solidFill>
                  <a:srgbClr val="F2F7F4"/>
                </a:solidFill>
                <a:latin typeface="Microsoft YaHei"/>
                <a:ea typeface="Microsoft YaHei"/>
              </a:rPr>
              <a:t>低坚持 × 高合作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285232" y="3685032"/>
            <a:ext cx="1810512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94960" y="3758184"/>
            <a:ext cx="1591056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050" b="1">
                <a:solidFill>
                  <a:srgbClr val="E0A82E"/>
                </a:solidFill>
                <a:latin typeface="Microsoft YaHei"/>
                <a:ea typeface="Microsoft YaHei"/>
              </a:rPr>
              <a:t>你赢我让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406640" y="2057400"/>
            <a:ext cx="2139696" cy="2880360"/>
          </a:xfrm>
          <a:prstGeom prst="roundRect">
            <a:avLst>
              <a:gd name="adj" fmla="val 10000"/>
            </a:avLst>
          </a:prstGeom>
          <a:solidFill>
            <a:srgbClr val="F89C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06640" y="2221992"/>
            <a:ext cx="21396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妥协 Compromising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571232" y="2807208"/>
            <a:ext cx="181051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0">
                <a:solidFill>
                  <a:srgbClr val="F2F7F4"/>
                </a:solidFill>
                <a:latin typeface="Microsoft YaHei"/>
                <a:ea typeface="Microsoft YaHei"/>
              </a:rPr>
              <a:t>中 × 中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571232" y="3685032"/>
            <a:ext cx="1810512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0" y="3758184"/>
            <a:ext cx="1591056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050" b="1">
                <a:solidFill>
                  <a:srgbClr val="F89C34"/>
                </a:solidFill>
                <a:latin typeface="Microsoft YaHei"/>
                <a:ea typeface="Microsoft YaHei"/>
              </a:rPr>
              <a:t>各让一步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692640" y="2057400"/>
            <a:ext cx="2139696" cy="2880360"/>
          </a:xfrm>
          <a:prstGeom prst="roundRect">
            <a:avLst>
              <a:gd name="adj" fmla="val 10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92640" y="2221992"/>
            <a:ext cx="2139696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协作 Collaborating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57232" y="2807208"/>
            <a:ext cx="1810512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150" b="0">
                <a:solidFill>
                  <a:srgbClr val="F2F7F4"/>
                </a:solidFill>
                <a:latin typeface="Microsoft YaHei"/>
                <a:ea typeface="Microsoft YaHei"/>
              </a:rPr>
              <a:t>高坚持 × 高合作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857232" y="3685032"/>
            <a:ext cx="1810512" cy="109728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966960" y="3758184"/>
            <a:ext cx="1591056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050" b="1">
                <a:solidFill>
                  <a:srgbClr val="6FA32E"/>
                </a:solidFill>
                <a:latin typeface="Microsoft YaHei"/>
                <a:ea typeface="Microsoft YaHei"/>
              </a:rPr>
              <a:t>双赢共创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5138928"/>
            <a:ext cx="1106424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五个不是「好坏排序」，是「工具箱里的五把刀」——关键在选对场景。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11 / 71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五策略适用场景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同样的策略，用错场景就是错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策略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192024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148840" y="192024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什么时候用 ✅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用多了会怎样 ⚠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竞争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11680" y="2633472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148840" y="2633472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紧急、原则问题、必须快刀斩乱麻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用多了：赢了事，输了人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回避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011680" y="3346704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148840" y="3346704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情绪正上头、议题不重要、需要冷静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用多了：问题越积越大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迁就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011680" y="4059936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148840" y="4059936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对方更重要、你确实错了、要攒人情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用多了：你没底线，被当软柿子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妥协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011680" y="4773168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148840" y="4773168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时间紧、双方势均力敌、需要临时方案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用多了：永远只有半吊子方案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14630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11887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协作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011680" y="5486400"/>
            <a:ext cx="54864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2148840" y="5486400"/>
            <a:ext cx="52120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议题重要、有时间、关系需长期维护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98080" y="548640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35240" y="548640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用多了：小事也开会，效率崩塌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高手不是只用协作，是知道这一局该出哪张牌。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12 / 71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常见误区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避开这三个坑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「协作最好」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不分场景只用协作 → 小事也开会，效率崩塌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✗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「回避＝懦弱」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该冷静时硬上 → 情绪撞情绪，全面崩盘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「迁就＝情商高」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一味让步 → 你没底线，对方得寸进尺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91032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对策：开口前先问一句——这事重要吗？我有时间吗？关系要长期吗？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13 / 71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一场被「用错策略」搞砸的对话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技术骨干小李连续两次在会上公开反对你的方案。你憋着没发作，心里已经给他贴上「难搞」的标签。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你做的事：回避 + 心里记账。会上没吵起来，「维持了和谐」。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实际结果：小李继续反对，你越来越烦，团队开始选边站。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根因：把「任务冲突」（他对方案的异议）错当成「关系冲突」（他针对你）。正确动作——用竞争定边界 + 用协作谈分歧。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来源：整合 Jehn 冲突性质 + TKI 场景应用。关键：先分清对事还是对人，再选策略。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14 / 71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冲突从哪里来？五个常见来源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目标不一致：你要快，他要稳，两边都“有理”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资源相争：预算、人力、时间就那么多，谁都想多分一块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认知差异：同一件事，两个人看到的是两面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角色不同：站的位置不同，优先级就不同（销售 vs 风控）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风格冲突：一个直率、一个含蓄，不是坏心，是不同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看清来源，你就知道：大多数冲突不是「人品问题」，是「位置问题」。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15 / 71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场景应用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同一周里，你可能要用五种不同策略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场景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30352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4068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该用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8080" y="192024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35240" y="192024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为什么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项目要上线，代码有致命 bug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0352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44068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竞争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498080" y="2633472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635240" y="2633472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紧急且涉及底线，必须快刀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同事在会上情绪不对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30352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44068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回避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98080" y="3346704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35240" y="3346704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先避开风气，会后单独谈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下属坚持一个你不能接受的方案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30352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44068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迁就 + 协作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498080" y="4059936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635240" y="4059936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先认他的出发点，再拉回来谈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两个部门抢一个会议室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30352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44068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妥协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498080" y="4773168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635240" y="4773168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小事，各让一步最快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长期合作的伙伴对目标有分歧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303520" y="548640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5440680" y="548640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协作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498080" y="5486400"/>
            <a:ext cx="4114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7635240" y="5486400"/>
            <a:ext cx="3840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关系要长期，值得花时间共创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判断三问：这事重要吗？我有时间吗？关系要长期吗？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16 / 71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自评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测一测：你最常用哪种策略？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想都不想、直接拍板：你偏向「竞争」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一见冲突就换话题：你偏向「回避」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总是先说「好好好」：你偏向「迁就」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总想找个折中的办法：你偏向「妥协」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总想把两边需求都搞清楚：你偏向「协作」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0352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没有「最好的策略」，但有「最适合这一局的策略」。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17 / 71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自查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当你发现对话在「循环争辩」时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循环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4792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还在争立场的信号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两人反复说同一句话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开始比「谁更有道理」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音量在升高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破局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挖利益的信号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开始问「你为什么」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对方开始解释而不是反驳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开始出现「如果……就……」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发现自己在循环，就停一下，问一句「你到底最担心什么？」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18 / 71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TKI 自评 + 场景配对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M1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每人用《冲突应对自评卡》给自己打分，找出最常用和最不常用的策略；② 小组拿《冲突场景配对卡》——8 个真实场景，讨论每个场景该用哪种策略，说明理由。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自评 10 min + 小组配对讨论 15 min = 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 TKI 自评结果 + 8 个场景的策略配对表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诚实打分：你想成为的样子 ≠ 你实际的样子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场景没有标准答案，关键是「说出为什么」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留意：同一个场景，组员会不会选出不同策略？为什么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19 / 71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M1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模块一收束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冲突没有「标准打法」，只有「这一局该出哪张牌」。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对照今天的冲突，你现在用的是哪种策略？它合适吗？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如果换一种策略，会有什么不同？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20 / 71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看穿：立场之下，利益是什么？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立场-利益分离（Fisher &amp; Ury《谈判力》）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21 / 71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立场-利益分离（Fisher &amp; Ury《谈判力》）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水面之上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38528" y="1901952"/>
            <a:ext cx="386791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立场 Position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他嘴上要的、摆在台面上的主张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「必须给我两个人」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特征：具体、对立、非此即彼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谈判结果：争输赢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水面之下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35240" y="1901952"/>
            <a:ext cx="3867912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利益 Interest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他真正在乎的、背后的诉求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「我要保证季度交付」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特征：多样、可能兼容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谈判结果：找方案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来源：Roger Fisher &amp; William Ury《Getting to Yes》。要在利益上寻求方案，而非在立场上讨价还价。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22 / 71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三原则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对事不对人，谈利益不谈立场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对事不对人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把「人」和「问题」分开谈——攻击人品，对方立刻转入防御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聚焦利益，不纠缠立场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问「为什么」而不是「凭什么」——在立场上掰手腕，离方案越来越远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创造双赢方案，再定标准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先扩大蛋糕，再谈怎么分——零和思维里，只有输赢没有共识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" y="4910328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一句话：与其在「谁对谁错」上较劲，不如在「怎么都行」上想办法。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23 / 71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实操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挖利益四问：把嘴边的话换四个问句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2608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6324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作用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766560" y="1920240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1920240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示例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为什么？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挖出对方立场背后的诉求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766560" y="2633472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903720" y="2633472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「你为什么一定要这两个人？」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为什么不？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92608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06324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找出对方的顾虑和底线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766560" y="3346704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903720" y="3346704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「什么情况下你这边确实没法支持？」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如果……会怎样？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92608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06324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试探可退让的空间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66560" y="4059936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903720" y="4059936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「如果我只借两周呢？」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377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103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谁受影响？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92608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06324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看清利益相关方，避免忽略第三方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66560" y="4773168"/>
            <a:ext cx="48463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903720" y="4773168"/>
            <a:ext cx="45720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「这事还有谁会被牵动？」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四问不是审问，是好奇心——语气一变，问句就从「挖利益」变成「查户口」。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24 / 71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案例 · 错误路径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从头到尾在立场上角力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市场部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「这个提案必须有人，明天就要」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工程部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「我们排期满了，人不能动」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升级攻击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「你们是不是不配合？」「我们的活就不是活？」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371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48640" y="4837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837176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910328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翻旧账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2040" y="4910328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「上次你们也没配合」「你还好意思说上次」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9788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点评：三个人都没问过一句「为什么」——输赢之外，没有出路。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25 / 71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案例 · 正确路径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转折点是那句「为什么」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对事不对人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「我们都想把事办成，先一起看看怎么弄」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问为什么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挖到：市场部真正要的是「能扛客户方案的人」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问为什么不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挖到：工程部怕「关键节点没人盯着」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371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48640" y="4837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837176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910328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造双赢方案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2040" y="4910328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借调两周 + 节点前还回 + 远程顾问支援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582472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548640" y="5824728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48640" y="5824728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965960" y="5897880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定标准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892040" y="5897880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借调两周、节点前归位，两边签字确认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" y="688543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真正的转折点不是话术漂亮，是「终于问了为什么」——一问，立场就成了可被照顾的利益。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26 / 71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为什么我们总是盯着立场？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立场看得见，利益看不见——人本能地跟「看得见」的东西较劲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立场具体、好衡量，脑子里好拍板；利益模糊、需要挖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站住立场显得「有原则」，谈利益容易被误认为「妥协」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后果：双方在立场上拉锯，真正的需求都没被听见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0352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破局的那句话很简单：把「凭什么」换成「为什么」。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27 / 71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利益四类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把「怕失去的」也挖出来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类型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74320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88036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举例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0956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该怎么接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想要 Want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88036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多拿资源、被认可、拿成绩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90956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确认它，不轻易否定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害怕 Fear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4320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怕背锅、怕失控、怕被人看轻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90956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先安抚，再谈事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底线 Bottom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74320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不能砸的招牌、不能破的原则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77240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90956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提前问清，别踩红线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1945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9202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关心 Concern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743200" y="4773168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80360" y="4773168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关系、面子、长期合作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77240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90956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给台阶，留余地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最容易漏的是「害怕」——它往往比「想要」更能解释对方的强硬。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28 / 71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把「立场冲突」改写成「利益清单」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M2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用《立场-利益转化表》，把你自己写下的立场冲突双方各写一句原话；② 用挖利益四问，为双方各挖至少 2 条利益；③ 圈出双方利益的重合点或兼容点——那就是方案的种子。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个人填写 12 min + 两两互问 15 min + 全场收 8 min = 35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一张填好的立场-利益转化表 + 一个重合点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判断你写的是立场还是利益：和对方那句「对着干」的，就是立场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别漏「对方怕什么」——利益不只是想要的，还有怕失去的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找不到重合点时追问：如果有个办法让双方都少担点心，那会是什么？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29 / 71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M2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模块二收束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013147"/>
                </a:solidFill>
                <a:latin typeface="Microsoft YaHei"/>
                <a:ea typeface="Microsoft YaHei"/>
              </a:rPr>
              <a:t>冲突谈不拢，常常不是立场不同，是你没往下问一句「为什么」。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挑一个僵住的冲突，用挖利益四问给双方各写一份利益清单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下次交锋，先忍住「凭什么」，改问一句「你为什么这么坚持」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30 / 71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表达：把尖锐内容说对事不对人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非暴力沟通 NVC 四步（Marshall B. Rosenberg）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31 / 71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60020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0">
                <a:solidFill>
                  <a:srgbClr val="16242E"/>
                </a:solidFill>
                <a:latin typeface="Microsoft YaHei"/>
                <a:ea typeface="Microsoft YaHei"/>
              </a:rPr>
              <a:t>攻击性来自「评判」，不来自「内容」。同一件事，换个说法，对方就从防御变成愿意听。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概念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非暴力沟通 NVC 四步（Marshall B. Rosenberg）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920240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1920240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9202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574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说什么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63440" y="1920240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800600" y="1920240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不说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0" y="1920240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09560" y="1920240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例句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633472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2633472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① 观察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9202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0574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只说可观察的事实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663440" y="2633472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800600" y="2633472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「你总是…」「你太…」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0" y="2633472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09560" y="2633472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「这次交付晚了三天」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346704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85800" y="3346704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② 感受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9202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20574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说我的感受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63440" y="3346704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800600" y="3346704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「你让我…」（指责伪装）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772400" y="3346704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09560" y="3346704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「我有点着急」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4059936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5800" y="4059936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③ 需要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9202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0574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我真正在意的是什么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663440" y="4059936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00600" y="4059936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抽象大词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772400" y="4059936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909560" y="4059936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「因为下游同事在等」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48640" y="4773168"/>
            <a:ext cx="1371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85800" y="4773168"/>
            <a:ext cx="1097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④ 请求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9202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0574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具体、可执行、可说「不」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663440" y="4773168"/>
            <a:ext cx="310896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800600" y="4773168"/>
            <a:ext cx="283464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「你必须…」（命令）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772400" y="4773168"/>
            <a:ext cx="38404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909560" y="4773168"/>
            <a:ext cx="35661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「一起看看怎么保证按点交？」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一句话口诀：把「你怎样怎样」，翻译成「我怎样 + 我们需要怎样」。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32 / 71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表达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识别三种杀伤性表达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对人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4792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会把人推远的说法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评判：「你太不负责任了」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威胁：「再这样我就换人」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翻旧账：「上次你就是…」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对事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对事不对人的改法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观察：「这周三次交付都晚了」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需要：「我很在意项目能不能按时上线」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请求：「我们复盘一下卡点在哪，好吗？」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三个关键词：只说事实、只说感受、只提请求——不评判、不威胁、不翻旧账。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33 / 71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同一句话的两种说法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下属小张第三次迟交了你需要的东西，你有点火。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攻击式原句：「你到底怎么回事？老是这样，是不是根本不把这事当回事？」——对方防御、沉默或反呛，问题没解决，还伤了人。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NVC 改写：「这周这份材料你交了三次都没按点（观察）。我有点着急（感受），因为下游同事在等（需要）。我们一起看看是哪里卡住了，好吗（请求）？」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关键差别：攻击式在审判「人」，NVC 在描述「事」并邀请合作。对方从防御转向解释卡点。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来源：Marshall B. Rosenberg《非暴力沟通》。最常被忽略的是「需要」那一步——跳过它，对方就以为你在挑刺。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34 / 71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把「你怎样」翻译成「我怎样 + 我们需要怎样」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对人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4792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评判式（你怎样）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「你太不认真了」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「你怎么又忘了」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「你这人就是靠不住」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对事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NVC 式（事实+我怎样）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「这份文件有两处错别字」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「这周的安排还没更新」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「上次那件事我自己也很紧张」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规律：先把「你」开头的句，换成「事实」开头——只这一步，防御感就降一半。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35 / 71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避坑指南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四步各有各的坑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步骤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常见坑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49440" y="1920240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86600" y="1920240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改正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观察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夹带评判：「你总是拖」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949440" y="2633472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86600" y="2633472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只说事实：「这周三次都晚了」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感受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伪感受：「你让我很失望」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949440" y="3346704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86600" y="3346704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真感受：「我很着急」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需要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空洞大词：「我想要尊重」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49440" y="4059936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086600" y="4059936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具体需求：「我需要按时交付」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请求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773168"/>
            <a:ext cx="475488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773168"/>
            <a:ext cx="448056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变成命令：「你必须改」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949440" y="4773168"/>
            <a:ext cx="46634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86600" y="4773168"/>
            <a:ext cx="43891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可拒绝的邀请：「能不能一起看？」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四个坑里，最致命的是第一个——观察一夹评判，后面全崩。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36 / 71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改写示范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从「伤人」到「对人、也说清事」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原句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06240" y="1920240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43400" y="1920240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NVC 改写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「你怎么总是拖延」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06240" y="2633472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343400" y="2633472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「这周两次交付都超了约定时间，我有点急，一起看看卡在哪？」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「你根本不上心」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06240" y="3346704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43400" y="3346704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「这次方案里少了客户那一段，我很在意这个项目的口碑，我们一起过一遍？」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3657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3383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「别找借口」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206240" y="4059936"/>
            <a:ext cx="7315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43400" y="4059936"/>
            <a:ext cx="7040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「我想先听听到底哪一步不顺，你的意见对我很重要」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491032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规律：去掉「你」开头的评判，换成「事实 + 我 + 我们一起」的句式。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37 / 71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NVC 四步改写 + 两两演练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M3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① 每人从《冲突台词卡》里挑一句你最容易脱口而出的攻击性的话；② 按 NVC 四步改写（观察/感受/需要/请求）；③ 两人一组，A 说给 B 听，B 只反馈一句：「我还想反驳你吗？」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个人改写 12 min + 两两演练 18 min = 30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一句用 NVC 改写好的表达 + 同伴反馈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先写「观察」——真的只是事实，不带任何形容词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「需要」那步卡住时问自己：我到底在意什么？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念出来听——如果自己都觉得假，回去重写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38 / 71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M3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模块三收束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攻击性来自评判，不来自内容。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把你最常脱口而出的一句话，用 NVC 四步改写，下次就用它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自查：你最易踩哪个坑——把评判当观察，还是把命令当请求？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39 / 71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降温：情绪上头时怎么刹车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冲突升温识别 ＋ 情绪降温四步（改编自通用冲突降级框架）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40 / 71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冲突升温的四个信号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60020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冲突不会凭空爆炸——它是一步步升温的。看见这些信号，你才有机会在失控前刹车。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514600"/>
            <a:ext cx="110642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信号一 · 音量提高：语速变快、声量升高、打断对方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信号二 · 人身化：从「这件事不对」滑向「你这个人不行」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信号三 · 翻旧账：把三个月前的事也拉进来算总账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信号四 · 拉盟友：开始说「大家都觉得」「你问问别人」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71500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看到任何一个信号，就要意识到：现在不是讲道理的时候。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41 / 71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核心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情绪降温四步（改编自通用冲突降级框架）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暂停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先停一下，深呼吸——「我们慢一点，这个问题值得好好谈」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承认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承认对方的情绪，不评判——「我看你对这事挺在意」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复述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把对方的话复述一遍——「你的意思是……，对吗？」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8371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548640" y="4837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48640" y="4837176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965960" y="4910328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回议题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92040" y="4910328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把对话拉回正题——「我们回到最要紧的那件事上，好吗？」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89788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核心：先处理情绪，再处理内容——情绪没过，道理讲不进去。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42 / 71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原则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三不原则：别在情绪浪头上处理内容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别做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4792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三个致命动作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不还击：他提高音量，你也提高——火上浇油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不站队：当场判对错——另一边立刻失去信任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不当场定性：说「你就是态度有问题」——把人钉死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要做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三个刹车动作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先降温：把节奏慢下来，给双方一个空格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接情绪：承认感受合法——「换我也会不舒服」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留空间：给他几秒，别急着辩解或反击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记住：情绪浪头上，任何内容都无法被接收——先削浪，再谈事。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43 / 71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对方拍桌子了，你怎么接？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会议上，你刚提出调整方案，资深同事老王当众拍桌：「这方案根本行不通，你懂不懂业务？」全场安静。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还击：「你什么态度？有意见好好说」——当场对撞，会议崩盘，关系结冰。❌ 沉默：低头不吭声——威信受损。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刹车：「老王你先别急，我看你对这方案确实有顾虑（承认）。你担心的是哪一块？我们把它摊开说（回议题）。」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结果：情绪落地后，老王说出真正顾虑（担心客户不认），方案当场调整——冲突变成了优化。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来源：整合情绪降温四步 + 三不原则。关键：不接招、不硬刚，先让情绪落地。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44 / 71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情绪为什么会上头？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被威胁感：对方觉得自己的位置、面子、专业性受到了挑战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被忽略感：提的意见没人听，只能靠提高声量找存在感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被不公平感：「凭什么只找我」——公平感一破，情绪立刻上来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被推责感：觉得你要把错算在他头上，先防御再说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E72C37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理解这一层：情绪上头，往往不是脾气差，是某个需求被戳到了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接情绪，本质上是在回应那个「被戳到的需求」。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45 / 71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深化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灭火之外：怎样预防冲突升级？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提前立规矩：团队约定「有不同意见当场说，不背后抱怨」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定期清淤：每周一次短会，专收「卡住的、不舒服的」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就事论事：把「人」和「事」分开记录，避免积累成账本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及时回应：小不满当天接住，别拖到爆发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0352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最好的冲突管理，是让冲突在「小的时候」就被说出来。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46 / 71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自检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测一测：你的刹车点在哪里？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他反驳你一句，你就忍不住要驳回去？——刹车点在「不还击」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他一激动，你就想当场判个对错？——刹车点在「不站队」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他越说越难听，你想给他扣个帽子？——刹车点在「不当场定性」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发现自己中招，就是进步的开始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0352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能说出自己的刹车点，下次就能在那一秒稳得住。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47 / 71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情绪接住演练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M4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三人一组（发火方 / 管理者 / 观察员）。发火方用一个真实场景开炮；管理者只能用降温四步（暂停→承认→复述→回议题），不许辩解、不许讲道理；观察员记录三步做到没、对方情绪降了没。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三轮 × 每轮 8 min + 复盘 6 min = 30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一份降温四步演练观察记录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最难的是「复述」——忍住不加自己的判断，只把对方的话还回去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体会到「不用讲赢也能让对方平静」是一大突破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留意自己最想辩解的那一刻——那就是你的刹车点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48 / 71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M4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模块四收束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情绪没被看见，它就跑到台面下捣乱。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回想一次对方情绪上头的事，判断他其实在要什么、怕什么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下次先按暂停、先说「我看你挺在意这事」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49 / 71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收口：把冲突谈成可执行的共识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利益型协议五问（改编自 Fisher &amp; Ury）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50 / 71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1600200"/>
            <a:ext cx="1106424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1600" b="0">
                <a:solidFill>
                  <a:srgbClr val="16242E"/>
                </a:solidFill>
                <a:latin typeface="Microsoft YaHei"/>
                <a:ea typeface="Microsoft YaHei"/>
              </a:rPr>
              <a:t>很多冲突「谈完就完了」——因为谈完没人定下谁做什么。收口五问，一个不能少。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协议五问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从「谈开了」到「谈成了」</a:t>
            </a:r>
          </a:p>
        </p:txBody>
      </p:sp>
      <p:sp>
        <p:nvSpPr>
          <p:cNvPr id="5" name="Rectangle 4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48640" y="1874520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48640" y="1874520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874520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65960" y="1947672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共识什么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947672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我们到底在哪一点上达成了一致？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862072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548640" y="2862072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48640" y="2862072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5960" y="2935224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谁做什么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2935224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谁来负责哪个具体动作？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849624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548640" y="3849624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48640" y="3849624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③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965960" y="3922776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何时完成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92040" y="3922776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什么时候之前必须完成？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837176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48640" y="4837176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837176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965960" y="4910328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怎么验证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4910328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怎么确认它真的做到了？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5824728"/>
            <a:ext cx="11064240" cy="841248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48640" y="5824728"/>
            <a:ext cx="1234440" cy="841248"/>
          </a:xfrm>
          <a:prstGeom prst="roundRect">
            <a:avLst>
              <a:gd name="adj" fmla="val 8000"/>
            </a:avLst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48640" y="5824728"/>
            <a:ext cx="1234440" cy="8412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2600" b="1">
                <a:solidFill>
                  <a:srgbClr val="FFFFFF"/>
                </a:solidFill>
                <a:latin typeface="Microsoft YaHei"/>
                <a:ea typeface="Microsoft YaHei"/>
              </a:rPr>
              <a:t>⑤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65960" y="5897880"/>
            <a:ext cx="274320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800" b="1">
                <a:solidFill>
                  <a:srgbClr val="013147"/>
                </a:solidFill>
                <a:latin typeface="Microsoft YaHei"/>
                <a:ea typeface="Microsoft YaHei"/>
              </a:rPr>
              <a:t>谁兜底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892040" y="5897880"/>
            <a:ext cx="6537960" cy="69494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>
                <a:solidFill>
                  <a:srgbClr val="16242E"/>
                </a:solidFill>
                <a:latin typeface="Microsoft YaHei"/>
                <a:ea typeface="Microsoft YaHei"/>
              </a:rPr>
              <a:t>如果卡住了，谁来补位、怎么调整？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48640" y="688543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来源：改编自 Fisher &amp; Ury 利益型协议思路。最后关键动作——当场复述一遍 + 双方确认。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51 / 71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对比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从情绪解冻到行动落地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640080"/>
          </a:xfrm>
          <a:prstGeom prst="rect">
            <a:avLst/>
          </a:prstGeom>
          <a:solidFill>
            <a:srgbClr val="5B6B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空谈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64792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❌ 只谈开了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「大家都理解了」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「我们以后多沟通」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「这个我们再看看吧」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结果：两周后，一切照旧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45352" y="1828800"/>
            <a:ext cx="5394960" cy="37490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45352" y="1828800"/>
            <a:ext cx="5394960" cy="64008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46520" y="1828800"/>
            <a:ext cx="50292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落实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61504" y="1901952"/>
            <a:ext cx="4041648" cy="5029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ea typeface="Microsoft YaHei"/>
              </a:rPr>
              <a:t>✅ 谈成了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19672" y="2697480"/>
            <a:ext cx="4846320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「A 负责本周五前给出新排期」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「B 每天同步一次进展」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「卡住就找 C 升级」</a:t>
            </a:r>
          </a:p>
          <a:p>
            <a:pPr>
              <a:lnSpc>
                <a:spcPct val="112000"/>
              </a:lnSpc>
              <a:spcAft>
                <a:spcPts val="900"/>
              </a:spcAft>
            </a:pPr>
            <a:r>
              <a:rPr sz="155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50">
                <a:solidFill>
                  <a:srgbClr val="16242E"/>
                </a:solidFill>
                <a:latin typeface="Microsoft YaHei"/>
                <a:ea typeface="Microsoft YaHei"/>
              </a:rPr>
              <a:t>结果：可追踪、可验证、能落地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5687568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判据：如果一个「共识」说不出谁做什么何时，那它根本不是共识，只是和气。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52 / 71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关系修复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吵过架之后，怎么继续合作？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① 对事收尾，不对人收尾：谈完把「人的账」清零，只留「事的约定」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② 主动给台阶：会后一句「刚才我那句话急了，别放心上」能救回一段关系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③ 用行动重建信任：约定的事第一次就做到，比说十句都管用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④ 建立「冲突后惯例」：团队约定——吵完必须把行动写下来，不留心结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冲突不可怕，可怕的是「吵完关系就断了」——修复，是管理者的收尾功课。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53 / 71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一次「差点白吵」的冲突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两位骨干为方案争了两小时，最后都说「行吧，听你的」。你以为解决了。第二周，问题原封不动。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当时的收口：只有一句「那就按这个来吧」——没定谁做什么、何时、怎么验证。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正确收口：用五问补齐——「共识：采用方案 A（①）；张负责改需求文档，李负责重估工期（②）；本周五前（③）；周五例会上各自汇报（④）；如果工期超两周，找总监升级（⑤）。」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结果：行动清晰、责任到人、卡点有兜底——冲突真正变成了推进力。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来源：改编自 Fisher &amp; Ury 利益型协议。核心：收口五问一个不能少；当场复述 + 双方确认。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54 / 71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概念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一个好协议长什么样？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具体：每个动作都能看到、能检验，不含「多注意」「多配合」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对等：双方都有明确的承诺，不是只有一方让步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可退：卡住时有预案，不死在一棵树上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有时限：每个动作都挂在时间上，不「尽快」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有回顾：约定何时回头看一眼，避免「谈完就忘」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协议不是「握手言和」，是一份双方都愿意执行的行动清单。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55 / 71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追问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如果谈不成怎么办？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00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先分清：是「没谈拢」还是「不适合现在谈」——有时需要换时间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谈不拢，先谈「下一步怎么谈」：定时间、定方式、定参与人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实在僵住，引入第三方（上级 / HR）不是失败，是止损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最差的选择：表面同意、背地对抗——那比谈崩更伤团队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0352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谈不拢也要有收口：无共识时，至少定下「下一步怎么办」。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56 / 71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案例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从「都不让步」到「行动到人」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E0A8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1828800"/>
            <a:ext cx="5394960" cy="502920"/>
          </a:xfrm>
          <a:prstGeom prst="rect">
            <a:avLst/>
          </a:prstGeom>
          <a:solidFill>
            <a:srgbClr val="4C9B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情境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两个部门争一个资深工程师，各自都有正当理由，会议开到第三轮还是僵。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182880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45352" y="1828800"/>
            <a:ext cx="5394960" cy="502920"/>
          </a:xfrm>
          <a:prstGeom prst="rect">
            <a:avLst/>
          </a:prstGeom>
          <a:solidFill>
            <a:srgbClr val="E72C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28232" y="187452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反例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28232" y="239572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❌ 只是让双方「各自回去再想想」——没定任何动作，两周后照旧僵住。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3977640"/>
            <a:ext cx="5394960" cy="502920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正解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✅ 用五问收口：「共识：这个季度优先保障 A 项目上线（①）；张从下周起 40% 时间投入（②）；三季度末（③）；每周项目例会同步（④）；若冲突加剧，升级到总监裁决（⑤）。」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45352" y="3977640"/>
            <a:ext cx="5394960" cy="19659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45352" y="3977640"/>
            <a:ext cx="5394960" cy="502920"/>
          </a:xfrm>
          <a:prstGeom prst="rect">
            <a:avLst/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28232" y="4023360"/>
            <a:ext cx="50292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ea typeface="Microsoft YaHei"/>
              </a:rPr>
              <a:t>结果对比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28232" y="4544568"/>
            <a:ext cx="5029200" cy="1234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结果：争议没完全消失，但行动清晰、责任到人——项目照常推进。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8640" y="6053328"/>
            <a:ext cx="1106424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5B6B76"/>
                </a:solidFill>
                <a:latin typeface="Microsoft YaHei"/>
                <a:ea typeface="Microsoft YaHei"/>
              </a:rPr>
              <a:t>来源：改编自 Fisher &amp; Ury 利益型协议。关键：完全共识不一定有，但行动共识必须有。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57 / 71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给冲突写一份收口协议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M5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回到破冰时写下的那个真实冲突。用《冲突收口协议表》（利益型协议五问），把这场冲突收成一份可执行的协议：共识什么 / 谁做什么 / 何时 / 怎么验证 / 谁兜底。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个人填写 12 min + 两两互评 13 min = 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一份填好的冲突收口协议表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「谁做什么」必须具体到动作，不能写「多注意」「多配合」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「怎么验证」是关键——写不出来的，说明约定还太虚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两两互评时问对方：如果按这份协议执行，你会知道它做到了没？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58 / 71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M5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模块五收束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冲突的价值不在「谈了什么」，在「谈完做什么」。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回看上一场冲突，协议五问缺了哪个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下次收口时，当场复述一遍再确认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59 / 71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160520" cy="6858000"/>
          </a:xfrm>
          <a:prstGeom prst="rect">
            <a:avLst/>
          </a:prstGeom>
          <a:solidFill>
            <a:srgbClr val="0245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77240" y="1234440"/>
            <a:ext cx="310896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9600" b="1">
                <a:solidFill>
                  <a:srgbClr val="0E4A63"/>
                </a:solidFill>
                <a:latin typeface="Microsoft YaHei"/>
                <a:ea typeface="Microsoft YaHei"/>
              </a:rPr>
              <a:t>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97480"/>
            <a:ext cx="3108960" cy="38404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8DC643"/>
                </a:solidFill>
                <a:latin typeface="Microsoft YaHei"/>
                <a:ea typeface="Microsoft YaHei"/>
              </a:rPr>
              <a:t>MODULE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868680" y="3218688"/>
            <a:ext cx="1417320" cy="6858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892040" y="1417320"/>
            <a:ext cx="676656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落地：把方法变成习惯</a:t>
            </a:r>
          </a:p>
        </p:txBody>
      </p:sp>
      <p:sp>
        <p:nvSpPr>
          <p:cNvPr id="8" name="Rectangle 7"/>
          <p:cNvSpPr/>
          <p:nvPr/>
        </p:nvSpPr>
        <p:spPr>
          <a:xfrm>
            <a:off x="4892040" y="3154680"/>
            <a:ext cx="1600200" cy="7772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892040" y="3456432"/>
            <a:ext cx="676656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000" b="0">
                <a:solidFill>
                  <a:srgbClr val="CFDDD8"/>
                </a:solidFill>
                <a:latin typeface="Microsoft YaHei"/>
                <a:ea typeface="Microsoft YaHei"/>
              </a:rPr>
              <a:t>五步准备线综合应用 ＋ 30 天冲突管理行动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60 / 71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五步准备线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遇到冲突，先走这五步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48640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48640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① 诊断打法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4944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这局该用哪种策略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01722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801722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01722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② 看穿利益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48026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双方真正要什么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54803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054803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54803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③ 对事表达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01107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NVC 四步写好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307885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307885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07885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④ 预备刹车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4189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他上头了我怎么接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560966" y="2148840"/>
            <a:ext cx="2051914" cy="265176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560966" y="2148840"/>
            <a:ext cx="2051914" cy="65836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60966" y="2203704"/>
            <a:ext cx="2051914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⑤ 想好收口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07270" y="2953512"/>
            <a:ext cx="1759306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0">
                <a:solidFill>
                  <a:srgbClr val="16242E"/>
                </a:solidFill>
                <a:latin typeface="Microsoft YaHei"/>
                <a:ea typeface="Microsoft YaHei"/>
              </a:rPr>
              <a:t>谁做什么何时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102352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300" b="1">
                <a:solidFill>
                  <a:srgbClr val="013147"/>
                </a:solidFill>
                <a:latin typeface="Microsoft YaHei"/>
                <a:ea typeface="Microsoft YaHei"/>
              </a:rPr>
              <a:t>五步是「综合应用」，不是又一个要背的新模型——它是临场自问的清单。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61 / 71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30天行动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把方法练成习惯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周次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94560" y="1920240"/>
            <a:ext cx="64008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331720" y="1920240"/>
            <a:ext cx="6126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动作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595360" y="1920240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920240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目标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1 周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194560" y="2633472"/>
            <a:ext cx="6400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2633472"/>
            <a:ext cx="6126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挑一场低风险的冲突，完整走一遍五步准备线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595360" y="2633472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32520" y="2633472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建立肌肉记忆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2 周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94560" y="3346704"/>
            <a:ext cx="6400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331720" y="3346704"/>
            <a:ext cx="6126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记录一次「最没做好的一步」并针对性改进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95360" y="3346704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732520" y="3346704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找到薄弱环节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3 周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194560" y="4059936"/>
            <a:ext cx="64008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331720" y="4059936"/>
            <a:ext cx="6126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主攻一场高风险的冲突（对上级或跨部门）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595360" y="4059936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732520" y="4059936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挑战高难场景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16459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13716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第 4 周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194560" y="4773168"/>
            <a:ext cx="64008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331720" y="4773168"/>
            <a:ext cx="61264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复盘：哪场谈成了？收口五问补齐了吗？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595360" y="4773168"/>
            <a:ext cx="301752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732520" y="4773168"/>
            <a:ext cx="274320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沉淀个人打法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配套《30 天冲突管理计划表》，每个动作写到具体哪一天。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62 / 71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落地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让新习惯活下来：三个障碍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障碍一 · 旧习惯回弹：一急又回到「忍或刚」，因为旧路最短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障碍二 · 没时间准备：忙起来就硬上，五步线被跳过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障碍三 · 环境不支持：团队文化是「不吵架就好」，你一个人努力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对策：先拿一场低风险的练手；把速查卡贴在桌前；拉一个伙伴互相提醒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4924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习惯不是靠意志力，是靠「低门槛的开始 + 环境的提醒」。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63 / 71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复盘四问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把每次冲突变成一次学习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问题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看什么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当时难在哪？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291840" y="2633472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2633472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分层：事实 / 情绪 / 利益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我做了什么？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91840" y="3346704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29000" y="3346704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策略选对了吗？表达对事吗？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结果怎样？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4059936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4059936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事成了吗？关系好了吗？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下次怎么改？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91840" y="4773168"/>
            <a:ext cx="82296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429000" y="4773168"/>
            <a:ext cx="79552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哪一步可以做得不一样？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复盘不是自责，是把「经验」变成「能力」。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64 / 71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填 30 天冲突管理计划表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M6 · 演练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591056"/>
            <a:ext cx="1371600" cy="384048"/>
          </a:xfrm>
          <a:prstGeom prst="roundRect">
            <a:avLst>
              <a:gd name="adj" fmla="val 50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研讨 / 演练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1627632"/>
            <a:ext cx="95097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16242E"/>
                </a:solidFill>
                <a:latin typeface="Microsoft YaHei"/>
                <a:ea typeface="Microsoft YaHei"/>
              </a:rPr>
              <a:t>用《30 天冲突管理计划表》，锁定一场真实冲突，拆成四周递进的小动作。写下承诺：具体（谈哪场）、可听（用五步里哪几步）、可查（何时谈、怎么验证）。写完跟邻座交换，念给对方听。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2240280"/>
            <a:ext cx="210312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时间　个人填写 15 min + 两两交换承诺 10 min = 25 min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2240280"/>
            <a:ext cx="5120640" cy="457200"/>
          </a:xfrm>
          <a:prstGeom prst="roundRect">
            <a:avLst>
              <a:gd name="adj" fmla="val 50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250" b="1">
                <a:solidFill>
                  <a:srgbClr val="013147"/>
                </a:solidFill>
                <a:latin typeface="Microsoft YaHei"/>
                <a:ea typeface="Microsoft YaHei"/>
              </a:rPr>
              <a:t>产出　一份具体到日期的 30 天计划表 + 一个伙伴互锁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2926080"/>
            <a:ext cx="11064240" cy="2834640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2926080"/>
            <a:ext cx="128016" cy="28346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200400"/>
            <a:ext cx="10515600" cy="2468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承诺写成空话 = 没承诺。改成「我会在 X 日跟 Y 谈 Z」，写不出就重来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跟邻座约定 30 天后互问一次「谈成了吗」</a:t>
            </a:r>
          </a:p>
          <a:p>
            <a:pPr>
              <a:lnSpc>
                <a:spcPct val="112000"/>
              </a:lnSpc>
              <a:spcAft>
                <a:spcPts val="1000"/>
              </a:spcAft>
            </a:pPr>
            <a:r>
              <a:rPr sz="15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500">
                <a:solidFill>
                  <a:srgbClr val="16242E"/>
                </a:solidFill>
                <a:latin typeface="Microsoft YaHei"/>
                <a:ea typeface="Microsoft YaHei"/>
              </a:rPr>
              <a:t>带走的不只是知识，是一个具体到日期的动作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65 / 71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M6 · 小结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模块六收束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6FA3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一句话记住：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2286000"/>
            <a:ext cx="1106424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600" b="1">
                <a:solidFill>
                  <a:srgbClr val="013147"/>
                </a:solidFill>
                <a:latin typeface="Microsoft YaHei"/>
                <a:ea typeface="Microsoft YaHei"/>
              </a:rPr>
              <a:t>说出来的承诺，兑现率是写下来的两倍。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40"/>
            <a:ext cx="11064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600" b="1">
                <a:solidFill>
                  <a:srgbClr val="5B6B76"/>
                </a:solidFill>
                <a:latin typeface="Microsoft YaHei"/>
                <a:ea typeface="Microsoft YaHei"/>
              </a:rPr>
              <a:t>带走两个动作：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343400"/>
            <a:ext cx="110642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填完 30 天计划表，跟邻座交换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600" b="1">
                <a:solidFill>
                  <a:srgbClr val="6FA32E"/>
                </a:solidFill>
                <a:latin typeface="Microsoft YaHei"/>
                <a:ea typeface="Microsoft YaHei"/>
              </a:rPr>
              <a:t>▪  </a:t>
            </a:r>
            <a:r>
              <a:rPr sz="1600">
                <a:solidFill>
                  <a:srgbClr val="16242E"/>
                </a:solidFill>
                <a:latin typeface="Microsoft YaHei"/>
                <a:ea typeface="Microsoft YaHei"/>
              </a:rPr>
              <a:t>写下回岗后第一个动作 + 具体哪天 + 看什么信号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66 / 71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收官 · 全课地图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六个模块，一条主线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92024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92024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模块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192024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429000" y="192024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核心框架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321040" y="192024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01314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58200" y="192024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50" b="1">
                <a:solidFill>
                  <a:srgbClr val="FFFFFF"/>
                </a:solidFill>
                <a:latin typeface="Microsoft YaHei"/>
                <a:ea typeface="Microsoft YaHei"/>
              </a:rPr>
              <a:t>一句话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2633472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2633472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M1 诊断打法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291840" y="2633472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429000" y="2633472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TKI 五策略 + 冲突性质二分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2633472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58200" y="2633472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这一局该出哪张牌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346704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3346704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M2 看穿利益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291840" y="3346704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29000" y="3346704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立场-利益分离 + 挖利益四问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321040" y="3346704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458200" y="3346704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他真正要什么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059936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85800" y="4059936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M3 对事表达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291840" y="4059936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429000" y="4059936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NVC 四步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21040" y="4059936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458200" y="4059936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把话说对事不对人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48640" y="4773168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5800" y="4773168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M4 情绪刹车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291840" y="4773168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429000" y="4773168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升温信号 + 降温四步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321040" y="4773168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458200" y="4773168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先削浪，再谈事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486400"/>
            <a:ext cx="2743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5800" y="5486400"/>
            <a:ext cx="2468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1">
                <a:solidFill>
                  <a:srgbClr val="013147"/>
                </a:solidFill>
                <a:latin typeface="Microsoft YaHei"/>
                <a:ea typeface="Microsoft YaHei"/>
              </a:rPr>
              <a:t>M5 谈成共识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291840" y="5486400"/>
            <a:ext cx="502920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3429000" y="5486400"/>
            <a:ext cx="475488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利益型协议五问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321040" y="5486400"/>
            <a:ext cx="3291840" cy="713232"/>
          </a:xfrm>
          <a:prstGeom prst="roundRect">
            <a:avLst>
              <a:gd name="adj" fmla="val 8000"/>
            </a:avLst>
          </a:prstGeom>
          <a:solidFill>
            <a:srgbClr val="ECF1F0"/>
          </a:solidFill>
          <a:ln w="9525">
            <a:solidFill>
              <a:srgbClr val="DDE4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458200" y="5486400"/>
            <a:ext cx="3017520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50" b="0">
                <a:solidFill>
                  <a:srgbClr val="16242E"/>
                </a:solidFill>
                <a:latin typeface="Microsoft YaHei"/>
                <a:ea typeface="Microsoft YaHei"/>
              </a:rPr>
              <a:t>谁做什么何时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48640" y="6336792"/>
            <a:ext cx="11064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300" b="0">
                <a:solidFill>
                  <a:srgbClr val="5B6B76"/>
                </a:solidFill>
                <a:latin typeface="Microsoft YaHei"/>
                <a:ea typeface="Microsoft YaHei"/>
              </a:rPr>
              <a:t>全课 6 个经典框架，全部原样引用 + 标注来源。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67 / 71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收官 · 自检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回岗前，问自己三个问题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我手上那个真实冲突，现在用五步线走一遍，卡在哪一步？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我最容易在哪个环节「本能反应」——是忍、是刚，还是翻旧账？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30 天后，我用什么来验证自己真的变了？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9496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能把这三题答清楚，今天就没白来。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68 / 71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收官 · 承诺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013147"/>
                </a:solidFill>
                <a:latin typeface="Microsoft YaHei"/>
                <a:ea typeface="Microsoft YaHei"/>
              </a:rPr>
              <a:t>公开承诺：30 天后，我要谈成哪一场？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8308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在小组里站起来，说出一个具体名字（用代号）+ 一件事 + 一个日期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例：「我要在月底前跟同事 A 谈清楚项目分工的事。」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700">
                <a:solidFill>
                  <a:srgbClr val="16242E"/>
                </a:solidFill>
                <a:latin typeface="Microsoft YaHei"/>
                <a:ea typeface="Microsoft YaHei"/>
              </a:rPr>
              <a:t>小组回一句：「我们记住了，30 天后问你。」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94960"/>
            <a:ext cx="110642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" b="1">
                <a:solidFill>
                  <a:srgbClr val="013147"/>
                </a:solidFill>
                <a:latin typeface="Microsoft YaHei"/>
                <a:ea typeface="Microsoft YaHei"/>
              </a:rPr>
              <a:t>说出来的承诺，就多了一双监督的眼睛。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5B6B76"/>
                </a:solidFill>
                <a:latin typeface="Microsoft YaHei"/>
                <a:ea typeface="Microsoft YaHei"/>
              </a:rPr>
              <a:t>69 / 71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3246120"/>
            <a:ext cx="12191695" cy="91440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01168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FFFFFF"/>
                </a:solidFill>
                <a:latin typeface="Microsoft YaHei"/>
                <a:ea typeface="Microsoft YaHei"/>
              </a:rPr>
              <a:t>把对立变成资源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42900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5400" b="1">
                <a:solidFill>
                  <a:srgbClr val="8DC643"/>
                </a:solidFill>
                <a:latin typeface="Microsoft YaHei"/>
                <a:ea typeface="Microsoft YaHei"/>
              </a:rPr>
              <a:t>会说「不」、会「接住」情绪、谈完还能继续合作——这就是管理者的冲突管理力。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75488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>
                <a:solidFill>
                  <a:srgbClr val="CFDDD8"/>
                </a:solidFill>
                <a:latin typeface="Microsoft YaHei"/>
                <a:ea typeface="Microsoft YaHei"/>
              </a:rPr>
              <a:t>结课金句。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70 / 71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1314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84048"/>
            <a:ext cx="1106424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1">
                <a:solidFill>
                  <a:srgbClr val="8DC643"/>
                </a:solidFill>
                <a:latin typeface="Microsoft YaHei"/>
                <a:ea typeface="Microsoft YaHei"/>
              </a:rPr>
              <a:t>结课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676656"/>
            <a:ext cx="11064240" cy="65836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</a:rPr>
              <a:t>带走三样东西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389888"/>
            <a:ext cx="1371600" cy="64008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737360"/>
            <a:ext cx="11064240" cy="3291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FFFFFF"/>
                </a:solidFill>
                <a:latin typeface="Microsoft YaHei"/>
                <a:ea typeface="Microsoft YaHei"/>
              </a:rPr>
              <a:t>一张《冲突应对速查卡》——开口前 30 秒过一遍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FFFFFF"/>
                </a:solidFill>
                <a:latin typeface="Microsoft YaHei"/>
                <a:ea typeface="Microsoft YaHei"/>
              </a:rPr>
              <a:t>一份《30 天冲突管理计划表》——具体到日期的行动</a:t>
            </a:r>
          </a:p>
          <a:p>
            <a:pPr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▪  </a:t>
            </a:r>
            <a:r>
              <a:rPr sz="1800">
                <a:solidFill>
                  <a:srgbClr val="FFFFFF"/>
                </a:solidFill>
                <a:latin typeface="Microsoft YaHei"/>
                <a:ea typeface="Microsoft YaHei"/>
              </a:rPr>
              <a:t>一套五步准备线——诊断 → 看穿 → 表达 → 刹车 → 收口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39496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>
                <a:solidFill>
                  <a:srgbClr val="8DC643"/>
                </a:solidFill>
                <a:latin typeface="Microsoft YaHei"/>
                <a:ea typeface="Microsoft YaHei"/>
              </a:rPr>
              <a:t>冲突不是要消灭的敌人，是要善用的资源。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17920"/>
            <a:ext cx="54864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400" b="1">
                <a:solidFill>
                  <a:srgbClr val="CFDDD8"/>
                </a:solidFill>
                <a:latin typeface="Microsoft YaHei"/>
                <a:ea typeface="Microsoft YaHei"/>
              </a:rPr>
              <a:t>Coursemaster 出品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6510528"/>
            <a:ext cx="146304" cy="146304"/>
          </a:xfrm>
          <a:prstGeom prst="rect">
            <a:avLst/>
          </a:prstGeom>
          <a:solidFill>
            <a:srgbClr val="8DC64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6437376"/>
            <a:ext cx="5486400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COURSEMASTER 课程 · 冲突管理：把对立变成资源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37376"/>
            <a:ext cx="1581912" cy="2926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08000"/>
              </a:lnSpc>
            </a:pPr>
            <a:r>
              <a:rPr sz="1000" b="0">
                <a:solidFill>
                  <a:srgbClr val="FFFFFF"/>
                </a:solidFill>
                <a:latin typeface="Microsoft YaHei"/>
                <a:ea typeface="Microsoft YaHei"/>
              </a:rPr>
              <a:t>71 / 71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