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变革不是宣布出来的，是一句一句带出来的。多数管理者会「宣布」变革，却不会「带领」变革。本课引用的都是你熟悉的经典框架：科特八步、布里奇斯过渡三阶段、ADKAR、勒温三阶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讲课程地图。强调：这不是变革管理理论的课，是变革领导的动作课。整天你带走四样东西：诊断图、沟通脚本、参与路线图、30天计划。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定调：变革领导 ≠ 变革管理。今天练的是带队动作，不是画 PPT 理论。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开场提问。让学员先想 30 秒，再举手快速统计。目的是把学员自己正经历的变革变成全天的真实素材。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开场不评判。把学员阻力原样写进三区，留到模块二、三、四逐条回应时用。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用一组行业普遍认知的数据制造紧迫感。注意：讲「普遍趋势」，不要编造具体调研机构名。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逐条破除误解，请学员对号入座：你团队卡在哪一条？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讲勒温三阶段——这是变革管理的鼻祖框架。请学员对号入座：你的变革现在在哪一阶段？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讲四种代价，请学员对照开场的阻力清单。点出：这不是项目问题，是领导问题。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进入模块一。抛问题：你推的那场变革，卡在了哪里？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逐条讲区分。强调：今天练的是「领导」那一半，不是否认管理。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左右对比。请学员对照自己最常犯的一条。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讲三源。请学员把自己开场的阻力，分到这三个源头里。强调：诊断先行，别急着推。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讲案例。请学员判断：张经理卡在哪一步？如果是你，第一周会做什么？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让学员把阻力归到三源。关键：多数管理者会发现，自己的变革主要卡在「不知道 / 不相信」，而非团队能力。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讲变革曲线。强调：低谷是必经之路，管理者的任务是别让人停在低谷。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全班共议。把「抵触者」抽象成三类画像，为模块三的异议处理做铺垫。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进入模块二。这是全天的第一块硬技能：诊断。用科特八步这个最广为流传的框架。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逐步讲科特八步。强调：这八步是诊断与推进的骨架，答案要来自一线，不是拍脑袋。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带学员现场给自己的变革打分。哪一项分最低，就是下一步该补的地方。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讲关键人地图。强调：变革是「先找到愿动的人」，不是「先说服不动的人」。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讲案例。请学员诊断：科特八步里，哪几步几乎没做？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核心演练。走桌指导，重点看八步是否来自真实情况，而不是想当然。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全班共议。归纳出最容易被忽略的八步，提醒学员回去补。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小测快速过。答不上的请同组补。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进入模块三。这是变革中最考验人的一环：面对反对，怎么办？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讲布里奇斯三阶段。强调：管理者常只盯着「新开始」，却忘了人必须先「结束」旧身份。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逐步讲四步。强调：先连接情绪，再谈内容。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讲三类异议。请学员对照自己团队的反对声，归到哪一类。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讲两栏。请学员对照自己最常犯的一条。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讲案例。请学员找出四步分别落在哪句话上。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核心演练。走场听，重点抓「有没有先接情绪」。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 A 收尾。午休前的中场停顿，为模块四的沟通主题做铺垫。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进入模块四。全天最核心的一块：怎么把变革讲清楚、讲到心里。用 ADKAR 这个全球最常用的个人变革模型。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开场提问。引出：多数变革通知，团队只记住了「对我有什么影响」，没记住「为什么」。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逐步讲 ADKAR。强调：很多管理者直接从 K（讲操作）开始，跳过了 A（为什么）和 D（愿不愿意），结果人「会做但不想做」。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逐步讲四句话。强调：很多管理者只讲了 3（要变什么），跳过了 1、2、4。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逐条破除误解。点出：科特第 4 步「沟通愿景」强调反复讲，不是讲一次。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讲案例。请学员找出 ADKAR 分别落在哪几句里。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讲模板。请学员用四句话，现场把自己变革讲一遍。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核心演练。走场听，重点抓「有没有给画面」「有没有留提问」。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全班共议。归纳出最难讲的一步，给出应对办法。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小测快速过。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进入模块五。变革最难的不是启动，是「不反弹」。这正是勒温说的「再冻结」。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讲再冻结。强调：多数变革死在「忘了再冻结」——热闹一阵就回到原点。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逐步讲四锚。强调：四锚都是「重复发生的动作」，不是一次性的。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讲变革曲线。四个反弹信号：情绪回落到抵触、没人再提、旧法冒头、数据回落。任何一个出现，立刻拉回四锚补位。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讲四征兆。请学员对照：自己的变革，有没有出现这些信号？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讲两栏。请学员挑一条，写进自己的 30 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讲案例。请学员判断：是哪一锚先掉的？如果重来，你会怎么补？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核心演练。走桌指导，重点看四锚是否具体可执行。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齐读三句。转入模块六。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进入模块六。把今天学的全部收进一份计划。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讲落地三问。请学员现场回答自己的三个答案。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 30 天三段。强调：每段都有明确动作，不是笼统的「推进」。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整合四个经典框架。请学员复述：四套各自解决什么问题。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核心演练。走桌指导。重点：计划必须具体到「能明天就做」。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带学员自检计划。缺项当场补。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齐读三句。进入收尾。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金句收束模块六。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收尾回顾四个判断。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齐读五句金句收尾。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收尾。提醒学员：计划写了不用等于没写——今晚就做第一件事。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3977640"/>
            <a:ext cx="329184" cy="914400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89888" y="3593592"/>
            <a:ext cx="329184" cy="1298448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956816" y="3209544"/>
            <a:ext cx="329184" cy="1682496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523744" y="2825496"/>
            <a:ext cx="329184" cy="2066544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090672" y="2441448"/>
            <a:ext cx="329184" cy="2450592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657600" y="2057400"/>
            <a:ext cx="329184" cy="2834640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224528" y="1673352"/>
            <a:ext cx="329184" cy="3218688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791456" y="1289304"/>
            <a:ext cx="329184" cy="3602736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58384" y="905256"/>
            <a:ext cx="329184" cy="3986784"/>
          </a:xfrm>
          <a:prstGeom prst="rect">
            <a:avLst/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4892040"/>
            <a:ext cx="5120640" cy="5486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234440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8DC643"/>
                </a:solidFill>
                <a:latin typeface="Microsoft YaHei"/>
                <a:ea typeface="Microsoft YaHei"/>
              </a:rPr>
              <a:t>COURSEMASTER · 管理领导力系列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783080"/>
            <a:ext cx="51206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3063240"/>
            <a:ext cx="51206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8DD0E8"/>
                </a:solidFill>
                <a:latin typeface="Microsoft YaHei"/>
                <a:ea typeface="Microsoft YaHei"/>
              </a:rPr>
              <a:t>Leading Through Change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97764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CBD5E1"/>
                </a:solidFill>
                <a:latin typeface="Microsoft YaHei"/>
                <a:ea typeface="Microsoft YaHei"/>
              </a:rPr>
              <a:t>从「宣布变革」到「带领变革」</a:t>
            </a:r>
          </a:p>
          <a:p>
            <a:pPr algn="l">
              <a:lnSpc>
                <a:spcPct val="130000"/>
              </a:lnSpc>
            </a:pPr>
            <a:r>
              <a:rPr sz="1400" b="0">
                <a:solidFill>
                  <a:srgbClr val="CBD5E1"/>
                </a:solidFill>
                <a:latin typeface="Microsoft YaHei"/>
                <a:ea typeface="Microsoft YaHei"/>
              </a:rPr>
              <a:t>科特八步 · 布里奇斯过渡 · ADKAR · 勒温三阶段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607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978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经典框架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4128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7844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1168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14884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变革为什么推不动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607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978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勒温三阶段 · 阻力三源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24128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7844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1168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14884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变革诊断⭐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978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科特八步 · 准备度评估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24128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37844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处理异议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607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978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布里奇斯过渡三阶段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24128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37844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01168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14884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变革沟通⭐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7607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978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ADKAR 模型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24128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37844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011680" y="548640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148840" y="548640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把变革钉进日常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760720" y="548640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97880" y="548640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勒温三阶段 · 变革曲线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24128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37844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011680" y="619963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148840" y="619963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天推进计划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60720" y="619963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897880" y="619963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科特八步 · 整合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24128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37844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一天六模块，每模块至少一次学员产出。节奏：讲授只做框架与判断，把练习和对话留给学员——每 20 分钟让学员动一次。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变革不是宣布出来的，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是一句一句带出来的。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多数变革失败，不是方向错，而是「宣布了」却没人「带」。管理者缺的不是方案，是带队穿越变革的动作。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先别想「该不该变」——想想：它从哪天开始、谁在推、你团队的反应是什么？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破冰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我的变革诊断卡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每人独立 5 分钟：写下「我正在经历的一场变革」，一句话说清它是什么、推进到哪一步、团队里最明显的反应。同桌两人互讲 3 分钟，最后全班归类到白板三个区：不知道 / 不相信 / 做不到。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min（独写 5 + 互讲 3 + 归类 5 + 归纳 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白板「变革阻力三区」各 4-6 条真实反应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不评判——学员说出「我其实也怀疑」这类真实感受时要接住，这是全场最大的信任建立点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白板收集的阻力是模块二、三、四的活素材，务必保留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应急：破冰压缩为举手快问，白板只收每区 3 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698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8DC643"/>
                </a:solidFill>
                <a:latin typeface="Microsoft YaHei"/>
                <a:ea typeface="Microsoft YaHei"/>
              </a:rPr>
              <a:t>OPENING · 一组事实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24128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变革的失败，大多不在方案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286000"/>
            <a:ext cx="3322320" cy="2286000"/>
          </a:xfrm>
          <a:prstGeom prst="roundRect">
            <a:avLst>
              <a:gd name="adj" fmla="val 8000"/>
            </a:avLst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295656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000" b="1">
                <a:solidFill>
                  <a:srgbClr val="8DC643"/>
                </a:solidFill>
                <a:latin typeface="Microsoft YaHei"/>
                <a:ea typeface="Microsoft YaHei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520440"/>
            <a:ext cx="2865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CBD5E1"/>
                </a:solidFill>
                <a:latin typeface="Microsoft YaHei"/>
                <a:ea typeface="Microsoft YaHei"/>
              </a:rPr>
              <a:t>的组织变革未能达到预期目标（业界普遍观察）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9600" y="2286000"/>
            <a:ext cx="3322320" cy="2286000"/>
          </a:xfrm>
          <a:prstGeom prst="roundRect">
            <a:avLst>
              <a:gd name="adj" fmla="val 8000"/>
            </a:avLst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02480" y="2560320"/>
            <a:ext cx="295656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000" b="1">
                <a:solidFill>
                  <a:srgbClr val="8DC643"/>
                </a:solidFill>
                <a:latin typeface="Microsoft YaHei"/>
                <a:ea typeface="Microsoft YaHei"/>
              </a:rPr>
              <a:t>首要原因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3520440"/>
            <a:ext cx="2865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CBD5E1"/>
                </a:solidFill>
                <a:latin typeface="Microsoft YaHei"/>
                <a:ea typeface="Microsoft YaHei"/>
              </a:rPr>
              <a:t>不是战略错，而是「人没跟上」——沟通与承诺缺位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7680" y="2286000"/>
            <a:ext cx="3322320" cy="2286000"/>
          </a:xfrm>
          <a:prstGeom prst="roundRect">
            <a:avLst>
              <a:gd name="adj" fmla="val 8000"/>
            </a:avLst>
          </a:prstGeom>
          <a:solidFill>
            <a:srgbClr val="0B3A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0560" y="2560320"/>
            <a:ext cx="295656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000" b="1">
                <a:solidFill>
                  <a:srgbClr val="8DC643"/>
                </a:solidFill>
                <a:latin typeface="Microsoft YaHei"/>
                <a:ea typeface="Microsoft YaHei"/>
              </a:rPr>
              <a:t>关键动作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6280" y="3520440"/>
            <a:ext cx="2865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CBD5E1"/>
                </a:solidFill>
                <a:latin typeface="Microsoft YaHei"/>
                <a:ea typeface="Microsoft YaHei"/>
              </a:rPr>
              <a:t>管理者有没有把「为什么变」讲到团队听得懂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89204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8DC643"/>
                </a:solidFill>
                <a:latin typeface="Microsoft YaHei"/>
                <a:ea typeface="Microsoft YaHei"/>
              </a:rPr>
              <a:t>结论：变革的成败，在管理者的一线动作里，不在总部的方案里。装不知道，阻力不会消失，只会更晚爆发。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06 / 72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破除误解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关于变革，四个常见误解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27632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27632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27632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变革是发个通知就启动了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627632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55080" y="1627632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29400" y="1627632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变革从「有人开始带队」才算启动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反对的人就是阻力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26974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2697480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697480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反对往往是还没被听懂的信息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67328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767328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767328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推下去自然会习惯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3767328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80" y="3767328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29400" y="3767328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不钉进日常的动作，两周就反弹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37176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4837176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837176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变革是 HR / 老板的事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55080" y="4837176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55080" y="4837176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29400" y="4837176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变革的成败落在每个管理者的一线动作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52744"/>
            <a:ext cx="1106424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今天的任务：把「宣布变革」变成「带领变革」。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勒温三阶段：变革要走过三步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解冻 Unfreeze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「以前不这样」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松动旧做法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变革 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「试试看吧」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推行新做法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再冻结 Refreeze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「就这么干」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固化为新常态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库尔特·勒温三阶段（Kurt Lewin, 1947）——变革管理的奠基框架。多数团队卡在「解冻」：还在怀疑，没真正动。本课目标：把团队从解冻推过变革。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来源：Kurt Lewin, 三阶段变革模型（Unfreeze–Change–Refreeze, 1947）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看清代价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变革卡住，四种代价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变革推不动，不是「还没到时间」，是团队正在悄悄付代价：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执行代价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表面点头、背后照旧——旧做法换张皮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信任代价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「说了也白说」——下一场变革更难推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人才代价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最能干的人先走，因为看不到方向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机会代价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错过窗口，别人已经跑出半个身位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一句话：变革最大的敌人不是反对，是沉默。等大家连说都不说了，才真的危险。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模块一目标：理解变革领导与变革管理的差异，看清阻力从哪来。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变革为什么推不动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看清阻力，认清角色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不是方案错，是「带」的动作缺位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核心区分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变革管理 ≠ 变革领导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1  管理管进程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计划 · 里程碑 · 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变革管理关心的是：什么时候做、谁负责、资源够不够。它是骨架，保证了事情「有安排」。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471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471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2  领导管人心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471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9471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2A9D8F"/>
                </a:solidFill>
                <a:latin typeface="Microsoft YaHei"/>
                <a:ea typeface="Microsoft YaHei"/>
              </a:rPr>
              <a:t>意义 · 情绪 · 承诺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443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变革领导关心的是：为什么变、信不信、愿不愿。它是血肉，决定人「愿不愿意跟」。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4078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3  两者缺一不可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078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4078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3A6EA8"/>
                </a:solidFill>
                <a:latin typeface="Microsoft YaHei"/>
                <a:ea typeface="Microsoft YaHei"/>
              </a:rPr>
              <a:t>骨架 + 血肉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50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只有管理 = 冷冰冰的推进表，人阳奉阴违；只有领导 = 热情的口号，落不了地。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685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8685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4  管理者补的是领导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8685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8685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从「安排」到「带动」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657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多数管理者不缺管理能力，缺的是带人穿越变革的领导动作——这正是今天要练的。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一句话：管理把事排清楚，领导把人带过来。你缺的往往是后者。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同一次变革，两种动作不一样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变革管理者的动作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286000"/>
            <a:ext cx="91440" cy="65836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发通知、排计划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035808"/>
            <a:ext cx="91440" cy="65836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分配任务、定节点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85616"/>
            <a:ext cx="91440" cy="65836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催进度、看完成率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535424"/>
            <a:ext cx="91440" cy="65836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出问题追责任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变革领导者的动作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55080" y="2286000"/>
            <a:ext cx="9144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1111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讲清为什么变、变成什么样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55080" y="3035808"/>
            <a:ext cx="9144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1111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先听团队的真实反应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55080" y="3785616"/>
            <a:ext cx="9144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1111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把异议当信息，化掉阻力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535424"/>
            <a:ext cx="91440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1111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把新做法钉进日常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340096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请学员挑自己正在推的一场变革，说说「领导」那一栏自己做了几项。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阻力地图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阻力从哪来：三个源头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3A6EA8"/>
                </a:solidFill>
                <a:latin typeface="Microsoft YaHei"/>
                <a:ea typeface="Microsoft YaHei"/>
              </a:rPr>
              <a:t>不知道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信息不足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没讲清为什么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不相信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信任不足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觉得又是走过场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72C37"/>
                </a:solidFill>
                <a:latin typeface="Microsoft YaHei"/>
                <a:ea typeface="Microsoft YaHei"/>
              </a:rPr>
              <a:t>做不到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能力不足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不知道具体怎么做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三类阻力，对策完全不同：不知道→补信息；不相信→建信任；做不到→给支持。用错对策，越推越僵。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「通知已发」之后的三周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28016" cy="65836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607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张经理把公司新流程用邮件通知了团队，附上操作手册，要求「下周一起执行」。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第一周：大家在群里回「收到」，但私下讨论「估计又是走过场」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986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第二周：有人还在用老流程，理由是「客户催得急，先应付过去」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65576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第三周：张经理开始抓人问责，团队嘴上认错，背地里更抵触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32504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一个月后：新流程名存实亡，只有领导检查时才做样子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690872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4690872"/>
            <a:ext cx="128016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106070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9A3412"/>
                </a:solidFill>
                <a:latin typeface="Microsoft YaHei"/>
                <a:ea typeface="Microsoft YaHei"/>
              </a:rPr>
              <a:t>教训｜通知 ≠ 启动。张经理只做了「管理」，没做「领导」——没讲为什么、没听反应、没化阻力。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我的变革定位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回到你的「变革诊断卡」：用三源地图（不知道 / 不相信 / 做不到）给你的变革重新归类，并写下——你自己在这三源里，最该先解决哪一个？为什么？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min（独写 6 + 两人互讲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每人的变革→三源归类 + 优先攻克的一源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引导学员诚实面对：很多阻力其实是「自己没讲清」，不是团队「不配合」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应急：改为全班快问，每人一句话报优先项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经典框架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变革曲线：人的情绪会先跌后升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5B6B76"/>
                </a:solidFill>
                <a:latin typeface="Microsoft YaHei"/>
                <a:ea typeface="Microsoft YaHei"/>
              </a:rPr>
              <a:t>否认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「不会吧」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先不相信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72C37"/>
                </a:solidFill>
                <a:latin typeface="Microsoft YaHei"/>
                <a:ea typeface="Microsoft YaHei"/>
              </a:rPr>
              <a:t>抵触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「凭什么」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对抗与抱怨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低谷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「没劲了」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士气最低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69664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169664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4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探索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69664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「或许可以」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开始尝试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010912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010912"/>
            <a:ext cx="128016" cy="7315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010912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接纳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31920" y="5010912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「就这样吧」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新常态成型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变革曲线（改编自 Kübler-Ross 哀伤五阶段，组织变革领域广泛应用）。请学员对照：你的团队现在在曲线的哪一点？最危险的是「低谷」——很多人在这里放弃。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来源：Change Curve（改编自 Elisabeth Kübler-Ross 哀伤五阶段模型）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全班共议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现场提问：你的变革，谁最抵触？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请 2-3 位学员分享：让他最头疼的那个「抵触者」，属于三源里的哪一类？现在你打算怎么处理？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min（分享 5 + 讲师点评 3）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全班共同梳理「抵触者的三类画像」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不点名批评具体同事，聚焦「行为类型」而非「人」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应急：讲师直接给出三类典型画像，请学员认领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模块一，记住三件事：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变革管理管进程，变革领导管人心——你缺的常是后者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阻力三源：不知道 · 不相信 · 做不到——对策各不同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勒温三阶段：解冻 → 变革 → 再冻结，多数团队卡在解冻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下一块砖：既然阻力有源头，那怎么把它一次看清？——用科特八步。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变革推不动，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多半是没看清阻力在哪。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没有诊断的推进，都是蛮力。看清阻力，才谈得上化解。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模块二重点：掌握科特八步 + 变革准备度评估，能对一场真实变革做出诊断。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变革诊断：科特八步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一次看清阻力、准备度与关键人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用经典八步，把变革的人心地图画出来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20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科特八步 · Kotter's 8-Step Change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36192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536192"/>
            <a:ext cx="658368" cy="585216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536192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554480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Create Urgency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1554480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制造紧迫感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66360" y="1554480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让大家觉得「不变不行」——紧迫感不足，后面全推不动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157984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157984"/>
            <a:ext cx="658368" cy="5852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157984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6272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Build a Coalition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176272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组建同盟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2176272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找一批有影响力的人一起推，而不是独角戏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779776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2779776"/>
            <a:ext cx="658368" cy="585216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2779776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2798064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Form a Vision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0" y="2798064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3A6EA8"/>
                </a:solidFill>
                <a:latin typeface="Microsoft YaHei"/>
                <a:ea typeface="Microsoft YaHei"/>
              </a:rPr>
              <a:t>形成愿景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66360" y="2798064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说清「变了之后是什么样」，给人方向感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401568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3401568"/>
            <a:ext cx="658368" cy="585216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3401568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25880" y="3419856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Communicate the Vision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419856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沟通愿景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66360" y="3419856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反复讲、天天讲，讲到人人都能复述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23360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4023360"/>
            <a:ext cx="658368" cy="585216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4023360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25880" y="4041648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Remove Obstacles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4041648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扫除障碍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66360" y="4041648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把挡路的流程、制度、人先清掉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4645152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48640" y="4645152"/>
            <a:ext cx="658368" cy="58521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4645152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25880" y="4663440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Create Short-term Wins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14800" y="4663440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创造速赢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66360" y="4663440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先做出看得见的小胜利，给人信心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5266944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48640" y="5266944"/>
            <a:ext cx="658368" cy="585216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8640" y="5266944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325880" y="5285232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Build on the Change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14800" y="5285232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乘胜推进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66360" y="5285232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用小胜积势，别急着宣布胜利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888736"/>
            <a:ext cx="11064240" cy="58521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48640" y="5888736"/>
            <a:ext cx="658368" cy="5852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48640" y="5888736"/>
            <a:ext cx="658368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8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25880" y="5907024"/>
            <a:ext cx="27432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Anchor in Culture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14800" y="5907024"/>
            <a:ext cx="960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固化为文化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66360" y="5907024"/>
            <a:ext cx="63093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把新做法钉进日常与文化，才不会反弹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528816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八步过一遍，一张「变革人心地图」就出来了：谁在动、谁在等、谁在挡、靠什么推。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来源：John P. Kotter, 8-Step Process for Leading Change（《Leading Change》, 1996）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准备度评估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变革准备度评估（Readiness Assessment）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600200"/>
            <a:ext cx="146304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1463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1680" y="1600200"/>
            <a:ext cx="484632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11680" y="1600200"/>
            <a:ext cx="484632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问什么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0" y="1600200"/>
            <a:ext cx="475488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0" y="1600200"/>
            <a:ext cx="47548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0–3 分怎么打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167128"/>
            <a:ext cx="14630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167128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紧迫感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11680" y="2167128"/>
            <a:ext cx="484632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21408" y="2167128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«不变不行» 讲清了吗？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0" y="2167128"/>
            <a:ext cx="475488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67728" y="2167128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0=没讲 / 3=人人说得清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825496"/>
            <a:ext cx="1463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825496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同盟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11680" y="2825496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21408" y="2825496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有得力的人一起推吗？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2825496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67728" y="2825496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0=单打独斗 / 3=盟友充足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483864"/>
            <a:ext cx="14630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483864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愿景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11680" y="3483864"/>
            <a:ext cx="484632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21408" y="3483864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变了之后什么样，说得清吗？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0" y="3483864"/>
            <a:ext cx="475488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67728" y="3483864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0=糊的 / 3=人人有画面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4142232"/>
            <a:ext cx="1463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4142232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沟通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11680" y="4142232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21408" y="4142232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愿景被反复讲到了吗？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58000" y="4142232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67728" y="4142232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0=讲一次 / 3=天天讲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4800600"/>
            <a:ext cx="14630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4800600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障碍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11680" y="4800600"/>
            <a:ext cx="484632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21408" y="4800600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挡路的流程/制度清了吗？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58000" y="4800600"/>
            <a:ext cx="475488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67728" y="4800600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0=没动 / 3=一条条清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458968"/>
            <a:ext cx="14630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5458968"/>
            <a:ext cx="12435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速赢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011680" y="5458968"/>
            <a:ext cx="484632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121408" y="5458968"/>
            <a:ext cx="462686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有看得见的小胜利吗？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58000" y="5458968"/>
            <a:ext cx="47548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967728" y="5458968"/>
            <a:ext cx="453542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0=没有 / 3=已见成效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190488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总分 18 分：低于 9 分说明准备度不足，别急着全面推——先补最弱的那一项。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来源：变革准备度评估（Readiness Assessment），基于科特八步前六步的通用诊断实践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关键人地图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谁在什么位置，怎么推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同盟者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已经支持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给舞台、当榜样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3A6EA8"/>
                </a:solidFill>
                <a:latin typeface="Microsoft YaHei"/>
                <a:ea typeface="Microsoft YaHei"/>
              </a:rPr>
              <a:t>观望者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还没表态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补信息、给信心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抵触者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明确反对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听异议、化阻力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69664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169664"/>
            <a:ext cx="128016" cy="7315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4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影响者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69664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能带动他人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优先争取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推进顺序：先站稳同盟者 → 争取影响者 → 转化观望者 → 最后处理抵触者。别一开始就跟抵触者硬碰。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一场「没人反对」的变革，为什么还是死了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28016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607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李总推行新的项目管理制度，会上大家都说「支持」，没人提意见。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李总松了口气：没阻力，看来顺利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986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但团队私下说：「先看着，等风头过去」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65576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三个月后，旧做法悄悄回来了——没人再按新制度走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32504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李总才明白：当初的「没反对」，其实是「没听懂也没相信」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690872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4690872"/>
            <a:ext cx="128016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106070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9A3412"/>
                </a:solidFill>
                <a:latin typeface="Microsoft YaHei"/>
                <a:ea typeface="Microsoft YaHei"/>
              </a:rPr>
              <a:t>教训｜没有异议≠有共识。用科特八步回看：第 3 步（愿景）第 4 步（沟通）根本没做——所以沉默。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核心演练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变革诊断图工作坊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选你正在经历的一场真实变革，用科特八步逐条诊断：每一步写出「现状」和「缺口」，再用准备度表打分。小组内互评——同伴帮你看漏的部分。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min（独做 15 + 小组互评 10 + 分享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每人的「变革诊断图」（八步现状 + 缺口 + 准备度分）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强调：缺口比现状更重要——缺口就是下一步的动作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同伴互评时问一句：「如果这是你的变革，你最担心哪一步？」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应急：八步精简为三步（紧迫感 / 愿景 / 速赢），时间压到 18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全班共议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现场提问：你漏了哪一步？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请 2-3 位学员分享诊断结果：科特八步里，哪一步的缺口最大？这一步没做好，会带来什么后果？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min（分享 6 + 讲师点评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全班共同识别「最容易被忽略的一步」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多数人会漏第 5 步（扫除障碍）或第 6 步（速赢）——前者是没清阻力，后者是还没见成效就急着推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应急：讲师直接点出最易漏的两步，请学员对照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科特八步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「先做出看得见的小胜利，给人信心」，对应科特八步的第几步？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第 3 步 · 形成愿景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第 5 步 · 扫除障碍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第 6 步 · 创造速赢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第 8 步 · 固化为文化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第 6 步 = Create Short-term Wins 创造速赢。小胜利是变革的燃料，指标一降，人就回来了。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模块二，记住三件事：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科特八步 = 变革推进的骨架（紧迫感 → 速赢 → 固化）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准备度评估：低于 9 分，先补最弱一项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推进顺序：同盟者 → 影响者 → 观望者 → 抵触者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下一块砖：诊断出了阻力，怎么把「反对」变成有用的信息？——模块三。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诊断先行，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别急着推。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看清了人心地图，推进才有方向。下一步，处理那些反对的声音。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模块三：掌握布里奇斯过渡三阶段，能处理团队在变革中的异议与情绪。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处理异议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把「反对」变成信息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布里奇斯过渡三阶段：先把人接住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30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布里奇斯过渡三阶段 · Bridges' Transition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结束 Ending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先放手旧的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承认失去，允许哀悼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中立区 Neutral Zone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混沌与试错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最乱、也最有创造力的阶段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新开始 New Beginning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真正接纳新做法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愿意投入新身份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威廉·布里奇斯（William Bridges）指出：变革是「外部的事」，过渡是「人的内部过程」。人不会自动跟上变革——必须先走完「结束」，才可能「新开始」。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来源：William Bridges, Transition Model（Ending–Neutral Zone–New Beginning, 1991）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异议处理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处理异议四步（改编自布里奇斯过渡 + 倾听实践）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1  接住情绪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承认失去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别急着讲道理——先承认「旧做法确实有它的好」。承认失去，人才愿松手。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471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471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2  问出顾虑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471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9471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2A9D8F"/>
                </a:solidFill>
                <a:latin typeface="Microsoft YaHei"/>
                <a:ea typeface="Microsoft YaHei"/>
              </a:rPr>
              <a:t>把雾变清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443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追问「你最担心的是什么？」——把笼统的反对，变成具体的信息。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4078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3  一起重构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078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4078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3A6EA8"/>
                </a:solidFill>
                <a:latin typeface="Microsoft YaHei"/>
                <a:ea typeface="Microsoft YaHei"/>
              </a:rPr>
              <a:t>把反对转成共同解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50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「你说的这点很关键，如果……能不能解决？」——把对立，转成一起想办法。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685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8685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4  陪走中立区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8685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8685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给方向、给支持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657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中立区最难受。给一个具体的下一步，并说清你会陪他到哪一步。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改编自布里奇斯过渡三阶段（Ending–Neutral Zone–New Beginning）。顺序不能乱——先帮人「结束」，才谈「新开始」。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来源：改编自 William Bridges 过渡三阶段模型 + 主动倾听实践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三类异议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团队常见的三种反对，怎么接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3A6EA8"/>
                </a:solidFill>
                <a:latin typeface="Microsoft YaHei"/>
                <a:ea typeface="Microsoft YaHei"/>
              </a:rPr>
              <a:t>「以前不这样」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结束期反应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认旧 + 给过渡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「这行不通」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中立区焦虑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给证据 + 试点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72C37"/>
                </a:solidFill>
                <a:latin typeface="Microsoft YaHei"/>
                <a:ea typeface="Microsoft YaHei"/>
              </a:rPr>
              <a:t>「跟我没关系」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未进入过渡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讲清与我何干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三类异议对应过渡的不同阶段：惯性型停在「结束」、怀疑型卡在「中立区」、抽离型还没进入过渡。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应对姿态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面对反对，要做 / 不要做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要做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286000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先接情绪：「我听到你的担心了」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035808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追问：「你最担心的是哪一点？」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85616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承认合理部分：「你这点说得对」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535424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给一个能马上做的下一步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不要做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55080" y="2286000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1111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急着讲道理、摆数据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55080" y="3035808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1111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贴标签：「你怎么这么保守」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55080" y="3785616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1111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用职位压：「这是公司决定」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535424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1111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回避情绪，只谈任务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340096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记住：急着说服，只会让对方更防御；先把人接住，信息才出得来。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一句「这行不通」，怎么接住的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28016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607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推行新系统时，老员工老王直接说：「这套东西行不通，我们这么多年的做法，哪能说改就改。」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主管没急着反驳，先说：「老王，我理解你的担心，你经验比谁都多」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986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再问：「你最担心的是哪一点？是操作麻烦，还是怕出错？」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65576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老王说出真实的顾虑：「新系统一停，客户就等不了了」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32504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主管顺势：「那我们能不能先在非高峰期试一周，出了问题我盯着」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599432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老王点头：「那……可以试试」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2578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257800"/>
            <a:ext cx="128016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257800"/>
            <a:ext cx="106070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9A3412"/>
                </a:solidFill>
                <a:latin typeface="Microsoft YaHei"/>
                <a:ea typeface="Microsoft YaHei"/>
              </a:rPr>
              <a:t>教训｜反对背后往往指向真实的顾虑。先承认「结束」、再陪走「中立区」——抵触者就变成了参与者。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核心演练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异议应对演练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两人一组：A 说出你真实变革中听到的一句反对，B 用四步回应（接住情绪→问出顾虑→一起重构→陪走中立区）。四分钟后换角。观察者（第三位）记录：哪一步跳过了？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22 min（第一轮 8 + 换角 8 + 点评 6）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每人一轮实战 + 观察记录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最容易犯的错：跳过第 1 步「接住情绪」直接讲道理——观察者重点抓这一步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应急：改为讲师示范一轮，全班找四步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模块三，记住三件事：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反对 = 还没被听懂的信息，不是敌人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布里奇斯过渡：先帮人「结束」，才谈「新开始」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三类异议三种接法：结束期 / 中立区 / 未进入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下一块砖：把异议化掉之后，怎么正式地、清楚地讲清这场变革？——模块四。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反对不是阻力，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是还没被听懂的信息。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把反对者当成信息源，而不是障碍——你会推得比谁都稳。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休息一下——回来讲最难的一件事：怎么把「为什么变」讲到团队心里去。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39 / 72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模块四重点：掌握 ADKAR 模型，能设计并完成一场变革沟通。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变革沟通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说清「为什么变 · 变成什么样 · 你先做什么」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ADKAR：把个体从「知道」带到「做到」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40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是记住了「为什么要变」，还是只记住了「又要加活」？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41 / 72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41 / 72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ADKAR 模型 · 个人变革的五级台阶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3A6EA8"/>
                </a:solidFill>
                <a:latin typeface="Microsoft YaHei"/>
                <a:ea typeface="Microsoft YaHei"/>
              </a:rPr>
              <a:t>A · 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认知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「为什么必须变」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D · Desire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意愿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「我愿意参与」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K · Knowledge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知识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「怎么变，学什么」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69664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169664"/>
            <a:ext cx="128016" cy="7315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4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A · 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69664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能力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「我真的做得到」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010912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010912"/>
            <a:ext cx="128016" cy="7315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010912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R · Reinforcement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31920" y="5010912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强化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「别让它退回去」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ADKAR 是「个体」变革模型：变革的成败，取决于每个具体的人能不能走完这五步。跳过任何一步，都会卡住。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来源：Prosci ADKAR Model（Jeff Hiatt, 1998-2006）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沟通四句话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讲清一场变革的四句话（对应 ADKAR）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1  为什么变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对应 A 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讲清背景与紧迫：「为什么现在必须变」——不讲清，后面都是空谈。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471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471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2  变成什么样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471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9471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2A9D8F"/>
                </a:solidFill>
                <a:latin typeface="Microsoft YaHei"/>
                <a:ea typeface="Microsoft YaHei"/>
              </a:rPr>
              <a:t>对应 D 意愿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443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描绘画面：「变了之后，我们的工作会是什么样」——人要看得见未来才愿动。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4078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3  要变什么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078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4078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3A6EA8"/>
                </a:solidFill>
                <a:latin typeface="Microsoft YaHei"/>
                <a:ea typeface="Microsoft YaHei"/>
              </a:rPr>
              <a:t>对应 K 知识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50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说清具体改什么：「具体哪几件事不一样了」——越具体越好。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685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8685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4  你先做什么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8685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8685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对应 Ab 能力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657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给第一个动作：「这周你先做哪一件」——变革是做起来才明白的。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四句话分别对应 ADKAR 的 A / D / K / Ab。第 5 步 R 强化，靠模块五的四锚动作来补。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破除误解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关于变革沟通，四个误解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27632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27632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27632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把通知发下去就算沟通了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627632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355080" y="1627632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29400" y="1627632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沟通 = 讲 + 听 + 再讲，是反复的过程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974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697480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97480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讲一次大家就该记住了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2697480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2697480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697480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愿景要讲七次以上（科特第 4 步）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67328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767328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767328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只讲对公司好就够了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3767328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80" y="3767328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29400" y="3767328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不讲「对我意味着什么」，人就无感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37176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4837176"/>
            <a:ext cx="109728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837176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991B1B"/>
                </a:solidFill>
                <a:latin typeface="Microsoft YaHei"/>
                <a:ea typeface="Microsoft YaHei"/>
              </a:rPr>
              <a:t>✗ 讲完就走，别停留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55080" y="4837176"/>
            <a:ext cx="5257800" cy="96012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55080" y="4837176"/>
            <a:ext cx="109728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29400" y="4837176"/>
            <a:ext cx="489204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166534"/>
                </a:solidFill>
                <a:latin typeface="Microsoft YaHei"/>
                <a:ea typeface="Microsoft YaHei"/>
              </a:rPr>
              <a:t>✓ 必须留提问时间——沉默才是最深的阻力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52744"/>
            <a:ext cx="1106424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一句话：变革沟通不是「通知」，是「一起把不确定性说清楚」。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一次把话讲进心里的沟通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28016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607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某团队要被并入新部门，人心惶惶。主管没有先讲安排，而是先开了一场两小时的沟通会。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先讲背景：为什么公司要整合，不整合会怎样——把紧迫讲透（A 认知）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986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再讲画面：整合后团队的职责会更聚焦，能做的项目更大（D 意愿）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65576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然后讲具体：哪些岗位会变、哪些不变，一条条说清（K 知识）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32504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最后停下来：让每个人说出自己最担心的一件事，当场回应能回应的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599432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收尾给动作：这周每个人先做一件「和新团队对接」的小事（Ab 能力）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2578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257800"/>
            <a:ext cx="128016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257800"/>
            <a:ext cx="106070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9A3412"/>
                </a:solidFill>
                <a:latin typeface="Microsoft YaHei"/>
                <a:ea typeface="Microsoft YaHei"/>
              </a:rPr>
              <a:t>教训｜变革沟通是「一起把不确定性说清楚」。讲透背景、给足画面、听够担心，人才愿意跟。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沟通模板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一页纸讲清一场变革：要做 / 不要做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要做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286000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一句话讲清「为什么现在变」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035808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让团队说出「变了对我意味着什么」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85616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具体到「哪几件事不一样」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535424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收尾给一个本周就能做的动作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不要做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55080" y="2286000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1111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堆术语、念文件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55080" y="3035808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1111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只讲对公司好，不讲对个人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55080" y="3785616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1111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含糊其辞，怕团队问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535424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1111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讲完就走，不留提问时间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340096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一页纸模板：为什么变 / 变成什么样 / 改哪几件事 / 你先做什么——四句话，缺一不可。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核心演练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变革沟通对话演练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三人一组：A 扮演管理者，B 扮演最抵触的那位下属（用开场的真实阻力），C 做观察者。A 用四句话完成一次 5 分钟沟通，观察者对照 ADKAR 记录遗漏。三人轮换，确保每人都做一次 A。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40 min（第一轮 12 + 换角 12 + 换角 12 + 点评 4）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每人一轮实战 + 观察者打勾表（A/D/K/Ab 是否齐）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最常见的漏洞：讲了「为什么变」就急着讲「你先做什么」，跳过「变成什么样」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观察者重点记录：哪一步没有？团队听完的「意愿度」打分如何？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应急：改为两人一组，只练「为什么变」+「你先做什么」，时间压到 22 min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全班共议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现场提问：你最难讲的，是哪一步？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请 2-3 位学员分享：四句话里，你觉得最难讲清的是哪一步？为什么？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min（分享 5 + 讲师点评 3）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全班共同识别「变革沟通最难的环节」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多数人卡在「变成什么样」——因为自己对变革后的样子也说不清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应急：讲师直接给出应对办法：先和上级对齐愿景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ADKAR 模型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「我真的做得到」——对应 ADKAR 的哪一步？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 · Awareness 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D · Desire 意愿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K · Knowledge 知识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Ab · Ability 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Ab = Ability 能力——从「知道怎么做」到「真的做得到」，中间还差练习与支持。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模块四，记住三件事：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ADKAR：认知 → 意愿 → 知识 → 能力 → 强化，一步都不能跳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变革沟通是对话，不是通知——一定要留提问时间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讲不清「画面」，人就不会动——先和上级把愿景对齐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下一块砖：沟通讲完了，怎么让新做法真正留下来、不反弹？——模块五。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变革最大的敌人不是反对，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是沉默。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当团队连说都不说了，这场变革就已经在你不知道的地方死掉了。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模块五：掌握勒温「再冻结」与变革曲线，能把变革固化下来，防止反弹。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把变革钉进日常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勒温再冻结 + 变革曲线防反弹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变革一阵风，不如把它变成新常态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核心模型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勒温「再冻结」：让新做法成为新常态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解冻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旧做法松动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人愿意试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变革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新做法推行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边做边学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8120" y="1828800"/>
            <a:ext cx="3200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5B6B76"/>
                </a:solidFill>
                <a:latin typeface="Microsoft YaHei"/>
                <a:ea typeface="Microsoft YaHe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828800"/>
            <a:ext cx="3474720" cy="68580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0" y="1828800"/>
            <a:ext cx="347472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再冻结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7888" y="2697480"/>
            <a:ext cx="325526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钉进制度与文化</a:t>
            </a:r>
          </a:p>
          <a:p>
            <a:pPr algn="l">
              <a:lnSpc>
                <a:spcPct val="11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成为默认做法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库尔特·勒温强调：变革不能停在「推进」——必须「再冻结」，否则新做法会退回去。再冻结不是把人冻住，而是把新做法固化成「本来就这样」。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来源：Kurt Lewin, 三阶段变革模型（1947）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固化四锚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再冻结的四个固定动作（改编自勒温 + 科特第 8 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1  固定节奏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让变革有「心跳」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每周/每月的固定例会上讲一讲、群里同步一次——变革有节奏，才不会被遗忘。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471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471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2  可见仪式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471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9471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2A9D8F"/>
                </a:solidFill>
                <a:latin typeface="Microsoft YaHei"/>
                <a:ea typeface="Microsoft YaHei"/>
              </a:rPr>
              <a:t>让新做法被看见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443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表彰第一个用起来的人、发个「先行者」标签——仪式让新做法获得注意力。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078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4078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3  榜样示范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078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4078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3A6EA8"/>
                </a:solidFill>
                <a:latin typeface="Microsoft YaHei"/>
                <a:ea typeface="Microsoft YaHei"/>
              </a:rPr>
              <a:t>管理者和标杆先用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050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你自己先用、让标杆先说——榜样的力量，胜过十次通知。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86850" y="1600200"/>
            <a:ext cx="2526030" cy="566928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86850" y="1600200"/>
            <a:ext cx="252603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4  数据复盘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86850" y="2240280"/>
            <a:ext cx="2526030" cy="457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86850" y="2240280"/>
            <a:ext cx="252603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用事实回答「变了有什么用」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6578" y="2834640"/>
            <a:ext cx="2306574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定期看数据：新做法到底带来了什么——用事实巩固信念。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521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改编自勒温「再冻结」+ 科特第 8 步「固化为文化」。四个动作都是「重复发生」的，不是一次性的。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144768"/>
            <a:ext cx="110642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来源：改编自 Kurt Lewin 再冻结 + John Kotter 第 8 步（Anchor in Culture）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反弹预警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变革曲线：别让人停在低谷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60120" y="2697480"/>
            <a:ext cx="1874520" cy="2377440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240280"/>
            <a:ext cx="187452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5B6B76"/>
                </a:solidFill>
                <a:latin typeface="Microsoft YaHei"/>
                <a:ea typeface="Microsoft YaHei"/>
              </a:rPr>
              <a:t>否认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90672" y="3337560"/>
            <a:ext cx="1874520" cy="173736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90672" y="2880360"/>
            <a:ext cx="187452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E72C37"/>
                </a:solidFill>
                <a:latin typeface="Microsoft YaHei"/>
                <a:ea typeface="Microsoft YaHei"/>
              </a:rPr>
              <a:t>抵触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21224" y="4160520"/>
            <a:ext cx="1874520" cy="914400"/>
          </a:xfrm>
          <a:prstGeom prst="roundRect">
            <a:avLst>
              <a:gd name="adj" fmla="val 8000"/>
            </a:avLst>
          </a:prstGeom>
          <a:solidFill>
            <a:srgbClr val="7F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21224" y="3703320"/>
            <a:ext cx="187452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7F1D1D"/>
                </a:solidFill>
                <a:latin typeface="Microsoft YaHei"/>
                <a:ea typeface="Microsoft YaHei"/>
              </a:rPr>
              <a:t>低谷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51776" y="3337560"/>
            <a:ext cx="1874520" cy="173736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51776" y="2880360"/>
            <a:ext cx="187452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89C34"/>
                </a:solidFill>
                <a:latin typeface="Microsoft YaHei"/>
                <a:ea typeface="Microsoft YaHei"/>
              </a:rPr>
              <a:t>探索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82328" y="2240280"/>
            <a:ext cx="1874520" cy="28346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82328" y="1783080"/>
            <a:ext cx="187452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6FA32E"/>
                </a:solidFill>
                <a:latin typeface="Microsoft YaHei"/>
                <a:ea typeface="Microsoft YaHei"/>
              </a:rPr>
              <a:t>接纳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80" y="5074920"/>
            <a:ext cx="10881360" cy="54864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523951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情绪先降后升——「低谷」不是失败，是必经的一站。管理者的任务：别让人停在低谷。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来源：Change Curve（改编自 Elisabeth Kübler-Ross 哀伤五阶段模型）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反弹征兆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变革要反弹，会有四个信号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5B6B76"/>
                </a:solidFill>
                <a:latin typeface="Microsoft YaHei"/>
                <a:ea typeface="Microsoft YaHei"/>
              </a:rPr>
              <a:t>没人提了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会议上不再讨论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89C34"/>
                </a:solidFill>
                <a:latin typeface="Microsoft YaHei"/>
                <a:ea typeface="Microsoft YaHei"/>
              </a:rPr>
              <a:t>旧法冒头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借口多了起来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72C37"/>
                </a:solidFill>
                <a:latin typeface="Microsoft YaHei"/>
                <a:ea typeface="Microsoft YaHei"/>
              </a:rPr>
              <a:t>数据回落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关键指标悄悄降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69664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169664"/>
            <a:ext cx="128016" cy="73152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4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榜样停手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69664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标杆也不再坚持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四个信号出现任何一个，立刻拉回四锚补位。变革不是「推出去了」就完事——它需要持续供能。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固化姿态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让变革留下来：要做 / 不要做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要做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286000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设固定的推进节拍，雷打不动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035808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给第一个用起来的人以可见的表彰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85616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自己先用，让标杆先说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535424"/>
            <a:ext cx="9144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用数据回答「变了有什么用」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1572768"/>
            <a:ext cx="5257800" cy="54864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572768"/>
            <a:ext cx="525780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不要做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2286000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55080" y="2286000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11112" y="2286000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靠一次大会就想固化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035808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55080" y="3035808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11112" y="3035808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只在开头热闹，后面不管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3785616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355080" y="3785616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11112" y="3785616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只要求别人用，自己不用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535424"/>
            <a:ext cx="525780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535424"/>
            <a:ext cx="9144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11112" y="4535424"/>
            <a:ext cx="49377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凭感觉判断有没有效果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340096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一句话：变革能不能留下来，看你有没有把它变成「日常动作」，而不是「一次项目」。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一场「成功了又倒退」的变革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28016" cy="65836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607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某公司顺利推行新的客户跟进流程，前两个月数据明显改善。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第三个月：推进例会因「太忙」停掉了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98648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第四个月：有人开始用老办法「救急」，没人纠正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465576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第五个月：新流程彻底没人用，指标回到原点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032504"/>
            <a:ext cx="10698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· 半年后：大家总结「又是一场雷声大雨点小的运动」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690872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4690872"/>
            <a:ext cx="128016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1060704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9A3412"/>
                </a:solidFill>
                <a:latin typeface="Microsoft YaHei"/>
                <a:ea typeface="Microsoft YaHei"/>
              </a:rPr>
              <a:t>教训｜变革不是「启动了」就赢了。没有「再冻结」，新做法会悄悄退回去——这就是勒温说的关键一步。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核心演练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团队变革参与路线图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回到你的变革，用「关键人地图 + 固化四锚」画一张参与路线图：谁在什么位置、你打算用什么动作把他往前推；四锚各自的一个具体安排，写下来。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min（独做 15 + 小组互评 10 + 分享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每人的「团队变革参与路线图」（关键人 + 四锚安排）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引导学员聚焦「同盟者」和「影响者」，别把精力全耗在抵触者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四锚安排要具体到「谁、什么时候、做什么」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应急：只做四锚安排，关键人地图口头过一遍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模块五，记住三件事：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勒温三阶段的关键是「再冻结」——不固化就会反弹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固化四锚：节奏 · 仪式 · 榜样 · 复盘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变革曲线有低谷——别让人停在低谷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下一块砖：把今天所有判断，收进一份属于你的 30 天推进计划。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把变革钉进日常，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它才不会反弹。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一次漂亮的启动很容易，难的是一年之后它还在。四锚就是让它「还在」的办法。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模块六：整合科特八步与全部经典框架，产出 30 天推进计划。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整合与 30 天推进计划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把判断变成动作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带走四样东西，明天就能开始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62 / 72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落地三问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回去之前，先回答三个问题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28016" cy="7315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先补哪一步？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645920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科特八步里最弱的一步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本周补上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87168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87168"/>
            <a:ext cx="128016" cy="7315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2A9D8F"/>
                </a:solidFill>
                <a:latin typeface="Microsoft YaHei"/>
                <a:ea typeface="Microsoft YaHei"/>
              </a:rPr>
              <a:t>先找谁？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487168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第一个要争取的人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这周约他谈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28416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328416"/>
            <a:ext cx="128016" cy="7315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328416"/>
            <a:ext cx="2926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先做什么？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328416"/>
            <a:ext cx="74980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第一个动作</a:t>
            </a:r>
          </a:p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让变革动起来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30 天不是「做很多」，而是「先动起来、再连成线」。三个问题答清楚，计划就成型了。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30 天节奏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30 天，分三段走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14400" y="3456432"/>
            <a:ext cx="10332720" cy="73152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362200" y="3182112"/>
            <a:ext cx="548640" cy="5486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62200" y="3182112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913632"/>
            <a:ext cx="32613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第 1–10 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389120"/>
            <a:ext cx="3261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补诊断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定关键人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开第一次沟通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6440" y="3182112"/>
            <a:ext cx="548640" cy="5486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06440" y="3182112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50080" y="3913632"/>
            <a:ext cx="32613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2A9D8F"/>
                </a:solidFill>
                <a:latin typeface="Microsoft YaHei"/>
                <a:ea typeface="Microsoft YaHei"/>
              </a:rPr>
              <a:t>第 11–20 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0080" y="4389120"/>
            <a:ext cx="3261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小范围试点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创造速赢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收集反馈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250680" y="3182112"/>
            <a:ext cx="548640" cy="54864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50680" y="3182112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4320" y="3913632"/>
            <a:ext cx="32613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3A6EA8"/>
                </a:solidFill>
                <a:latin typeface="Microsoft YaHei"/>
                <a:ea typeface="Microsoft YaHei"/>
              </a:rPr>
              <a:t>第 21–30 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94320" y="4389120"/>
            <a:ext cx="3261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扩大推行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再生根</a:t>
            </a:r>
          </a:p>
          <a:p>
            <a:pPr algn="ctr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公开复盘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9436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节奏比完美更重要：先动起来，边做边调。别等「准备万全」——那时候窗口已经过了。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整合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四个经典框架，一张图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691640"/>
            <a:ext cx="5074920" cy="1920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91640"/>
            <a:ext cx="5074920" cy="914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892808"/>
            <a:ext cx="452628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科特八步 · 推进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468880"/>
            <a:ext cx="45262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制造紧迫 → 组建同盟 → 形成愿景 → 沟通 → 扫障 → 速赢 → 乘胜 → 固化。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691640"/>
            <a:ext cx="5074920" cy="1920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691640"/>
            <a:ext cx="5074920" cy="914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1892808"/>
            <a:ext cx="452628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布里奇斯 · 过渡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468880"/>
            <a:ext cx="45262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结束 → 中立区 → 新开始。变革是外部的事，过渡是人的内部过程。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886200"/>
            <a:ext cx="5074920" cy="1920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886200"/>
            <a:ext cx="5074920" cy="914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087368"/>
            <a:ext cx="452628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ADKAR · 个体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663440"/>
            <a:ext cx="45262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认知 → 意愿 → 知识 → 能力 → 强化。每个人都要走完这五步。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886200"/>
            <a:ext cx="5074920" cy="1920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63640" y="3886200"/>
            <a:ext cx="5074920" cy="914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4087368"/>
            <a:ext cx="452628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勒温三阶段 · 固化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663440"/>
            <a:ext cx="45262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解冻 → 变革 → 再冻结。不固化，新做法就会退回去。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893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诊断推进（科特）→ 处理人的过渡（布里奇斯）→ 把个体带入（ADKAR）→ 固化不回弹（勒温）——四套经典框架，连成一场变革的完整动作。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模块六 · 核心演练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30 天变革推进计划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写一份针对你真实团队的 30 天推进计划：三段各写 2-3 个动作，明确「谁、什么时候、做什么」；给每个动作配一个「怎么算完成」。最后写下你的第一周第一件事。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min（独做 12 + 伙伴互评 6 + 承诺 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每人的「30 天变革推进计划」+ 一个第一周第一动作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强调：动作要小到今天就能启动，不要写「提升变革意识」这类空话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伙伴互评只问一句：「下周你就会做的第一件事是哪件？」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★ 应急：只写第一段（第 1-10 天）+ 第一件事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计划自检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你的 30 天计划，过关吗？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600200"/>
            <a:ext cx="274320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600200"/>
            <a:ext cx="2743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检查项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0" y="1600200"/>
            <a:ext cx="557784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91840" y="1600200"/>
            <a:ext cx="55778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合格标准</a:t>
            </a:r>
          </a:p>
        </p:txBody>
      </p:sp>
      <p:sp>
        <p:nvSpPr>
          <p:cNvPr id="9" name="Rectangle 8"/>
          <p:cNvSpPr/>
          <p:nvPr/>
        </p:nvSpPr>
        <p:spPr>
          <a:xfrm>
            <a:off x="8869680" y="1600200"/>
            <a:ext cx="274320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0" y="1600200"/>
            <a:ext cx="2743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你的计划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167128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167128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先补哪一步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91840" y="2167128"/>
            <a:ext cx="55778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01568" y="2167128"/>
            <a:ext cx="53583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指向科特八步里最弱的一步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69680" y="2167128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79408" y="2167128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□ 有 / □ 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825496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825496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先找谁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91840" y="2825496"/>
            <a:ext cx="5577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01568" y="2825496"/>
            <a:ext cx="53583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点名第一个要争取的人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869680" y="2825496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79408" y="2825496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□ 有 / □ 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483864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483864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先做什么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91840" y="3483864"/>
            <a:ext cx="55778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01568" y="3483864"/>
            <a:ext cx="53583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有一个本周就能做的动作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69680" y="3483864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79408" y="3483864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□ 有 / □ 无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4142232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" y="4142232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固化四锚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91840" y="4142232"/>
            <a:ext cx="55778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01568" y="4142232"/>
            <a:ext cx="53583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节奏/仪式/榜样/复盘各有动作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69680" y="4142232"/>
            <a:ext cx="274320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79408" y="4142232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□ 有 / □ 无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4800600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4800600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可衡量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40" y="4800600"/>
            <a:ext cx="557784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01568" y="4800600"/>
            <a:ext cx="535838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每个动作都有「怎么算完成」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869680" y="4800600"/>
            <a:ext cx="2743200" cy="658368"/>
          </a:xfrm>
          <a:prstGeom prst="rect">
            <a:avLst/>
          </a:prstGeom>
          <a:solidFill>
            <a:srgbClr val="ECF1F0"/>
          </a:solidFill>
          <a:ln w="1270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979408" y="4800600"/>
            <a:ext cx="2523744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□ 有 / □ 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55321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五项全有，计划才叫「能落地」。缺哪一项，回去补上。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三句话带走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模块六，记住三件事：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30 天三段：补诊断 → 小试点 → 扩推行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三个先：先补哪一步 / 先找谁 / 先做什么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第三句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计划要小到今天就能动——别等准备万全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四套经典框架连成一条线：推进 → 过渡 → 带入 → 固化。这就是变革领导的全套动作。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变革不是想明白才动，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是做起来才明白。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别再等「万事俱备」。先动一个小动作，变革就开始了。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WRAP-UP · 四个判断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带走四个判断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推进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看科特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科特八步：从制造紧迫到固化为文化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过渡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接情绪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布里奇斯：结束 → 中立区 → 新开始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带入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讲清楚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ADKAR：认知 → 意愿 → 知识 → 能力 → 强化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固化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防反弹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勒温再冻结：节奏·仪式·榜样·复盘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四套经典框架，就是你带队穿越变革的全部动作。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WRAP-UP · 五句金句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带走这几句话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22860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2286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第一句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1645920"/>
            <a:ext cx="84124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变革不是宣布出来的，是一句一句带出来的。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633472"/>
            <a:ext cx="22860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633472"/>
            <a:ext cx="2286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第二句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2633472"/>
            <a:ext cx="84124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反对不是阻力，是还没被听懂的信息。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621024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621024"/>
            <a:ext cx="22860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621024"/>
            <a:ext cx="2286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第三句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3240" y="3621024"/>
            <a:ext cx="84124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你没法让所有人立刻相信，但可以让所有人先知道下一步。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0857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608576"/>
            <a:ext cx="22860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608576"/>
            <a:ext cx="2286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第四句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3240" y="4608576"/>
            <a:ext cx="84124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变革最大的敌人不是反对，是沉默。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596128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596128"/>
            <a:ext cx="22860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596128"/>
            <a:ext cx="2286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第五句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63240" y="5596128"/>
            <a:ext cx="841248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把变革钉进日常，它才不会反弹。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62940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这五句，可以在你明天开会时直接用。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3657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变革领导，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3657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从你的下一个动作开始。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带走四样东西：变革诊断图（科特八步 + 准备度评估）· 异议应对记录（布里奇斯过渡）·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变革沟通脚本（ADKAR）· 30 天推进计划 + 变革参与路线图（勒温再冻结）。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回岗位第一件事：把「30 天计划」的第一周动作，今天就启动。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变革领导力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