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开场：今天讲一件事——为什么一个团队明明有人看出问题，却没人开口？因为沉默常常不是没意见，而是没安全感。我们今天就破解它。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导览课程地图：先给全局感。模块四练习占比最高，是全天重点。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点明目标动词都是可观测的（说出/诊断/使用/运用/执行/制定）。让学员知道验收标准。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主线页：把 6 模块逻辑串成一句话。全天服务一条主线：让真话安全说出来。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开场定义：先破掉「心理安全=和气」的误解，再给价值锚点。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过渡金句：为导入案例铺垫，把「沉默」的代价点出来。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模块一开场：本模块不引入模型，只做「痛点唤醒」，为模块二建立动机。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导入案例：用「全票通过」制造反差——它有两种可能：真没意见，或没人敢有意见。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要点页：收敛导入案例——沉默不是没意见，是没安全；今天要改变的就是这件事。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破冰活动：唤起旧知。让学员先回想自己沉默的经历，自然体会代价。讲师应先自我示弱。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破冰设计说明：讲师先自我示弱。第一个解开防备的人，永远是讲师。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破冰收敛：把学员分享的「怕」归到三类。为「三种沉默」铺路。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三种沉默：从学员分享里收敛出来，让零散感受变成可命名的类型。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沉默的代价：把感受升级为可解释、可衡量的组织现象。三类损失，报表上都看不见。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理论背书：Argyris 组织沉默 + Google Project Aristotle——把「心理安全」实证地位立起来。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成本估算：让学员自己算出「没人说」值多少钱，引到「沉默的成本被隐藏」。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小结并预告模块二：给沉默的代价一个名字——心理安全。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模块二：引入全课主角模型 Edmondson 心理安全。重点是「是什么」与「不是什么」。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定义页：逐词拆解——共享的信念、承担人际风险、安全。强调「人际风险」五个字。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区分页：心理安全（场）vs 信任（人）。这是个容易混淆、讲清了很解渴的点。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三大误区：必须提前破掉。否则心理安全会被误用为「降低标准、避免冲突」。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2×2 首现：四区 + 区里的话。强调焦虑区最危险（高标准+低安全），多数团队卡在这里。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案例研讨：首尾呼应。让学员从「听故事」升级到「做诊断」，自己推导出模块四的行为。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领导者两种错误：把话题从「团队沉默」转向「领导者的责任」。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测评机制：对齐 Edmondson Fearless Organization Scan 四维度。学员带诊断结果进课堂，从「知道」到「这说的是我」。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小结并预告模块三：从「定义」进入「诊断」，信任是可以被拆开的。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模块三：诊断模块。给学员两把解剖刀，把模糊的「信任」变成可指出、可打分、可改进的具体项。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2×2 深讲：诊断的意义是找到「缺的那一边」。缺安全补安全，缺标准补标准，别搞反。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自定位练习：把 2×2 从 PPT 上的图，变成学员心里的一张图。引入外部视角破「美颜滤镜」。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信任方程式：把「说不清的不信任」拆成四个可打分的部件。强调分母。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四个部件表：配合「能力强但不被信任」的例子，指出多数人是分母太大。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九宫格练习：本模块最有手感的环节。学员第一次系统性解剖一段真实关系。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Lencioni 五障碍：解释为什么「跳过信任直接抓担责」会失败——一切从最底下塌。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小结并预告模块四：从「诊断」进入全课核心——领导者的三个可操作行为。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模块四：全课核心。Edmondson 三大领导行为 + 两个演练。这是学员收获最大的模块。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对比导入：让学员直观感受——领导者的行为，决定这场会是沉默还是真话。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三大领导行为：本模块理论核心。强调三条极简，难在坚持；「邀请发声」的提问必须逼人思考。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HBS 四步法：Edmondson 在哈佛的落地框架。重点强调「建设性回应」——发声后的第一反应最关键。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演练一：把理论落到「下周就要用」的动作。开场决定整场会的气氛基调。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发声排练：全课最重要的练习。核心洞察——很多人不是不想说，而是不知道怎么开口。这个练习就是「给词」。三人一组，两轮。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演练二的价值讲解：为什么必须「排练」。给学员说明「尴尬是正常的」，讲师先示范破冰。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SCARF：用脑科学解释「为什么有些行为瞬间摧毁安全感」。强调当众批评同时触发 S+R。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提问艺术：最便宜的信任工具。「为什么式」触发防卫，改成开放式/度量式。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小结并预告模块五：建完之后，还要学会「修」。信任破损是常态，假装没破才致命。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模块五：修复模块。核心技能是「修复对话四步」。讲师先讲一个自己破坏信任的真实例子，让大家敢打开。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三种破损：失信 / 甩锅 / 偏袒。强调「假装没破」才是真正的杀手。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破损信号页：让学员学会「扫描」团队的安静变化。引出模块六的 90 天计划。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修复四步：本模块核心技能。强调顺序不能乱，第 1 步最难（不解释）。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修复演练：全课情感负荷最高、转化最多的环节。讲师先示范（哪怕演得烂），用示弱破冰。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情感账户：把信任的长期经营量化。强调存款慢取款快、小取款比大取款更致命。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小结并预告模块六：从「修复」进入「带走计划」。培训的价值在于学员写下一件回去会做的事。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模块六：承诺模块。前五模块是输入，本模块是输出——把认知变成计划，把计划变成承诺。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补充页：解释为什么本课所有动作都落在领导者身上——下属的风险成本更高，领导者必须先动。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补充页：把课前测评的四个维度摆到课堂上，让学员知道自己在测什么、为什么要测。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补充页：三大误区再深讲一层，尤其「好人主义」——领导听不到反对意见时，最先该警惕的是自己。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补充页：把诊断做成「5 个信号」极简清单，学员回去能对着团队一条条扫。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补充页：话术库——最实用的「回去就能用」的一页。左边是踩雷，右边是替换。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补充页：行为规范示例。关键是「共建」——规则由团队讨论产生，领导者只做记录和背书。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补充页：修复四步最常见的四个失败点。演练 debrief 时逐条对照，学员会「啊」一声。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补充页：把情感账户从理念变成可执行的「日常存款清单」。强调存款慢、取款快。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补充页：把镜头转向管理者自己。全课最扎心的一页：团队不敢说真话，往往是你教会的。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收官物料页：把四件 handout 亮出来，告诉学员这不是纪念品，是工具。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收官补充：把全天浓缩成三句可带走的记忆锚点，呼应开场。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三个杠杆：最精简的「回去就能用」的三个抓手。强调只选一个先落地。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90 天计划：本模块核心演练（25 min）。三段式，每段填动作、指标、责任人。写作比分享重要。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计划演练指令：强调「不要写空话」。同伴互评的作用是挑战，不是表扬。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全天回顾：一条主线 + 五个工具。帮学员把全天内容串起来，形成记忆结构。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复测机制：把课前测评的价值说透——它是 90 天后的唯一标尺。形成性 + 总结性评估。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收官金句：全课记忆锚点。讲师在此停顿，让沉默落地，然后结束。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收官页：把全天收束为「一个动作」。避免学员「听得很爽、回去照旧」。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28632" y="1307592"/>
            <a:ext cx="1133856" cy="1133856"/>
          </a:xfrm>
          <a:prstGeom prst="ellipse">
            <a:avLst/>
          </a:prstGeom>
          <a:noFill/>
          <a:ln w="1778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116568" y="795528"/>
            <a:ext cx="2157984" cy="2157984"/>
          </a:xfrm>
          <a:prstGeom prst="ellipse">
            <a:avLst/>
          </a:prstGeom>
          <a:noFill/>
          <a:ln w="1778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604504" y="283464"/>
            <a:ext cx="3182112" cy="3182112"/>
          </a:xfrm>
          <a:prstGeom prst="ellipse">
            <a:avLst/>
          </a:prstGeom>
          <a:noFill/>
          <a:ln w="1778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47304" y="-173736"/>
            <a:ext cx="4096512" cy="4096512"/>
          </a:xfrm>
          <a:prstGeom prst="ellipse">
            <a:avLst/>
          </a:prstGeom>
          <a:noFill/>
          <a:ln w="1778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957816" y="1636776"/>
            <a:ext cx="475488" cy="475488"/>
          </a:xfrm>
          <a:prstGeom prst="ellipse">
            <a:avLst/>
          </a:prstGeom>
          <a:solidFill>
            <a:srgbClr val="8DC643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224028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8DC643"/>
                </a:solidFill>
                <a:latin typeface="Microsoft YaHei"/>
                <a:ea typeface="Microsoft YaHei"/>
              </a:rPr>
              <a:t>TRUST &amp; PSYCHOLOGICAL SAFETY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697480"/>
            <a:ext cx="10789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600" b="1">
                <a:solidFill>
                  <a:srgbClr val="FFFFFF"/>
                </a:solidFill>
                <a:latin typeface="Microsoft YaHei"/>
                <a:ea typeface="Microsoft YaHei"/>
              </a:rPr>
              <a:t>团队信任与心理安全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1248" y="379476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279392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0">
                <a:solidFill>
                  <a:srgbClr val="CFDDD8"/>
                </a:solidFill>
                <a:latin typeface="Microsoft YaHei"/>
                <a:ea typeface="Microsoft YaHei"/>
              </a:rPr>
              <a:t>让沉默变真话 · 让真话变产出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70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一天七小时，我们怎么走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37360" y="1920240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920240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0" y="192024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06440" y="192024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5520" y="192024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12680" y="192024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37360" y="2633472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74520" y="2633472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开场与信任认知重构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0" y="263347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806440" y="263347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沉默的代价 · 三种沉默 · 沉默成本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75520" y="263347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2633472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0.9H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37360" y="3346704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874520" y="3346704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心理安全是什么（不是什么）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0" y="3346704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806440" y="3346704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Edmondson 定义 · 三大误区 · 2×2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75520" y="3346704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12680" y="3346704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737360" y="4059936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874520" y="4059936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诊断：我在哪个区 + 信任拆解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0" y="4059936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06440" y="4059936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2×2 深讲 · 信任方程式 · 五障碍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75520" y="4059936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12680" y="4059936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737360" y="4773168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874520" y="4773168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让沉默变真话：领导者行为⭐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669280" y="4773168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06440" y="4773168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三大领导行为 + 发声排练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875520" y="4773168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012680" y="4773168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737360" y="5486400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874520" y="5486400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信任修复与固化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5669280" y="5486400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806440" y="5486400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修复对话四步 · 情感账户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875520" y="548640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12680" y="548640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1.1H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737360" y="6199632"/>
            <a:ext cx="3931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874520" y="6199632"/>
            <a:ext cx="3657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90 天信任建设与收官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669280" y="6199632"/>
            <a:ext cx="4206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806440" y="6199632"/>
            <a:ext cx="3931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三个杠杆 · 写你的计划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875520" y="619963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12680" y="6199632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0.9H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主线：看清代价（一）→ 搞准定义（二）→ 诊断拆解（三）→ 让沉默变真话（四⭐）→ 修复固化（五）→ 带走计划（六）。全课站在经典框架上：Edmondson 心理安全 / Maister 信任方程式 / Lencioni 五障碍 / Rock SCARF / Covey 情感账户 / Google Project Aristotle。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6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1920240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17320" y="1920240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509760" y="1920240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46920" y="1920240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行为动词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0160" y="2633472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633472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说出心理安全的定义，区分它不是舒服、不是降低标准、不是永远和气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509760" y="2633472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46920" y="2633472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3346704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20" y="3346704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诊断自己团队当前处在 2×2 的哪个区（冷漠/舒适/焦虑/学习）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09760" y="3346704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46920" y="3346704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0160" y="4059936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4059936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使用课前自评结果，指出团队最薄弱的一项领导行为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509760" y="4059936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46920" y="4059936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使用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80160" y="4773168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773168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运用三大领导行为，设计一段「开安全会」的开场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509760" y="4773168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646920" y="4773168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280160" y="5486400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486400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执行一次发声排练，让沉默成员说出真实顾虑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509760" y="5486400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646920" y="5486400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执行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280160" y="6199632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417320" y="6199632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制定一份针对真实团队的 90 天信任建设计划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509760" y="6199632"/>
            <a:ext cx="2103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646920" y="6199632"/>
            <a:ext cx="1828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7050024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 6 条也是课前自评 / 课后复测的维度，结课用同表对比。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看清代价 → 搞准定义 → 自己诊断 → 让沉默变真话 → 修复固化 → 带走计划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一句话：团队的产出上限，不取决于最强的人，而取决于——最弱的那句话，能不能被说出口。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今天所有工具，都服务于这一句。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04 / 70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一分钟说清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这门课，到底讲什么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一句话：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不是什么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不是教你「团队和气、不批评人」——那是舒适，不是安全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是什么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教你把「沉默」变成「真话」：让团队敢提异议、敢报风险、敢认错误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为什么值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你听到的真话，会成为决策的护城河；团队咽下的话，会成为你未来的雷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心理安全不是软概念——它是 Google 研究 180 个团队后排在第一位的绩效要素。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全票通过，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不等于没有意见。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全票通过有两种可能：真没意见，或者——没人敢有意见。今天我们从这里开始。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06 / 70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本模块不做模型导入，只做痛点唤醒。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开场与信任认知重构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团队的产出上限，不取决于最强的人，而取决于最弱的那句话能不能被说出口。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沉默的代价，其实是被隐藏的成本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三种沉默：沉默型 / 顺从型 / 防卫型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Google 研究：心理安全排第一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07 / 70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07 / 70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导入案例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全票通过的那场会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8 人产品评审会，方案讲完，主持人问「大家还有意见吗？」——没有人说话，全票通过。三周后方案暴雷，损失惨重。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复盘时才发现：当时 8 人里有 4 个，早就觉得有问题。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一个怕显得甩锅，一个怕人微言轻，一个怕不合群，还有一个只是「大家都同意，我也同意算了」。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主持人问「当时为什么不说？」四个答案，其实指向同一件事：在那个会上，说真话好像不太安全。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这个案例的杀伤力：不是「有人失职」，而是「人人都在场，人人都安静」。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1.1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三个要点，先记住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11064240" cy="11887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65960"/>
            <a:ext cx="146304" cy="118872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全票通过，从来不是「没有意见」的证明。它有两种可能：真没意见，或者——没人敢有意见。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337560"/>
            <a:ext cx="5394960" cy="1463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3337560"/>
            <a:ext cx="146304" cy="146304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3474720"/>
            <a:ext cx="4937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沉默的三种表现</a:t>
            </a:r>
          </a:p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沉默型：什么都不说</a:t>
            </a:r>
          </a:p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顺从型：假装同意</a:t>
            </a:r>
          </a:p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防卫型：一说就挨批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3337560"/>
            <a:ext cx="5367528" cy="1463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3337560"/>
            <a:ext cx="146304" cy="14630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65392" y="3474720"/>
            <a:ext cx="49377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举手表决，其实在问</a:t>
            </a:r>
          </a:p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你是不是也「有想法没说」？</a:t>
            </a:r>
          </a:p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那次没说，是不是后来后悔了？</a:t>
            </a:r>
          </a:p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当时你最怕的是什么？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02920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今天的靶心：把那些「没人说的真话」，变成能安全说出来的行动。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1.3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破冰：那句没说出口的话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两两一组，各用 4 分钟讲「一次你选择不说真话的经过」——当时你怕什么？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12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归纳出「你最怕的那一点」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当时的情况是什么？你为什么没说？（怕被否定 / 怕被记仇 / 怕说了没用）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如果重来一次，你希望当时的环境是什么样的？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听的人只做一件事：把对方「最怕的那一点」记下来，不评价、不打断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全场收敛：把大家怕的点，归到「三种沉默」三个抽屉里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70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1.3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唤醒旧知：那句没说出口的话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学习心理学：唤起旧知，是建立新认知最快的路径。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活动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两两一组，各 4 分钟讲一次「你选择不说真话」的经过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只问一句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当时你最怕的是什么？（把注意力从「别人」引到「自己的恐惧」）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听的人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不评价、不打断，只记「对方最怕的那一点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宁可压缩 1.4 的讲解，也不要砍掉这个破冰——学员在这里产生的共鸣，就是后面所有内容的地基。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1.3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你为什么沉默：三个「怕」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怕①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怕被否定（怕显得笨）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怕②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怕被记仇（怕得罪人）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怕③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怕说了没用（说了也白说）——你在哪一次算错了这笔账？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1.4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三种沉默：指向同一个底层问题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350520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65960"/>
            <a:ext cx="3505200" cy="65836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2011680"/>
            <a:ext cx="328574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沉默型沉默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788920"/>
            <a:ext cx="3139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154680"/>
            <a:ext cx="31394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什么都不说，点头微笑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343400"/>
            <a:ext cx="313944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5B6B7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434840"/>
            <a:ext cx="291998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5B6B76"/>
                </a:solidFill>
                <a:latin typeface="Microsoft YaHei"/>
                <a:ea typeface="Microsoft YaHei"/>
              </a:rPr>
              <a:t>心里想的是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4754880"/>
            <a:ext cx="2919984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「说了也没用」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8160" y="1965960"/>
            <a:ext cx="350520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28160" y="1965960"/>
            <a:ext cx="3505200" cy="65836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7888" y="2011680"/>
            <a:ext cx="328574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顺从型沉默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11040" y="2788920"/>
            <a:ext cx="3139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1040" y="3154680"/>
            <a:ext cx="31394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假装同意，背后抱怨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1040" y="4343400"/>
            <a:ext cx="313944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20768" y="4434840"/>
            <a:ext cx="291998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F89C34"/>
                </a:solidFill>
                <a:latin typeface="Microsoft YaHei"/>
                <a:ea typeface="Microsoft YaHei"/>
              </a:rPr>
              <a:t>心里想的是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20768" y="4754880"/>
            <a:ext cx="2919984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「表面配合，心里不服」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07680" y="1965960"/>
            <a:ext cx="350520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107680" y="1965960"/>
            <a:ext cx="350520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17408" y="2011680"/>
            <a:ext cx="3285744" cy="5852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防卫型沉默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90560" y="2788920"/>
            <a:ext cx="3139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90560" y="3154680"/>
            <a:ext cx="31394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说话就挨批，干脆不说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90560" y="4343400"/>
            <a:ext cx="313944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00288" y="4434840"/>
            <a:ext cx="2919984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心里想的是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0288" y="4754880"/>
            <a:ext cx="2919984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「我说一句，被怼十句」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89788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三种沉默，指向同一个底层问题：心理安全不够。—— 这就是模块二的主角。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1.4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沉默的代价：三类损失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92728" y="1828800"/>
            <a:ext cx="4206240" cy="86868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21328" y="1883664"/>
            <a:ext cx="1766621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决策损失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3473" y="1901952"/>
            <a:ext cx="2042770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听不到风险，决策建立在不完整的信息上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92528" y="2752344"/>
            <a:ext cx="7406640" cy="8686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21128" y="2807208"/>
            <a:ext cx="3110789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纠错损失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1449" y="2825496"/>
            <a:ext cx="3770986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错误没被及时指出，小问题拖成大事故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2328" y="3675888"/>
            <a:ext cx="10607040" cy="868680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20928" y="3730752"/>
            <a:ext cx="4454957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创新损失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9425" y="3749040"/>
            <a:ext cx="5499202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好点子烂在肚子里，团队只会重复安全的老路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0916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三类损失的共同点：它们都不会出现在任何一张报表上——这就是沉默最可怕的地方。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1.4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两个理论，给沉默「背书」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组织沉默 / 组织防卫（Argyris）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现象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人们害怕暴露错误、害怕示弱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结果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形成「说一套、做一套」的组织沉默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代价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组织失去自我纠错的能力——听不到坏消息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Project Aristotle（Google）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方法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研究 180 个团队，找高绩效的共同点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结论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排第一的是「心理安全」，不是聪明、不是经验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排序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心理安全 → 可靠性 → 结构 → 意义 → 影响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关键：其他四项都重要，但没有心理安全，其他四项都发挥不出来。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1.4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小组：沉默成本估算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4-6 人一组，估算：过去一个季度，团队因「没说出来」导致的返工/延误/机会损失，值多少钱、多少天？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8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小组中位数 + 全班汇总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每人先自己写一个数，再小组取中位数——先别讨论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不同组的答案会从很少到很多都有，这很正常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关键洞察：没有人能精确算出来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算不出来，恰恰说明——沉默的成本是被「隐藏」的。看不见，不代表不存在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模块一收束：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全票通过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有两种可能：真没意见，或没人敢有意见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三种沉默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沉默型 / 顺从型 / 防卫型，根都在「不安全」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隐藏成本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沉默不是没有成本，而是成本被隐藏了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预告：沉默的解药，有一个名字——心理安全。那是什么？进入模块二。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本模块引入全课主角模型：Edmondson 心理安全。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心理安全是什么（不是什么）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心理安全不是「舒服」，而是「可以承担人际风险而不被惩罚」。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Edmondson：相信承担人际风险是安全的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三大误区：≠舒服 / ≠降低标准 / ≠永远和气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2×2 矩阵：学习区是目标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18 / 70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18 / 70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Edmondson：什么是心理安全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0515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定义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01168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团队成员共享的信念：在团队中承担人际风险，是安全的。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200400"/>
            <a:ext cx="146304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三个词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20040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共享的信念 · 承担人际风险 · 不会被惩罚或羞辱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46304" cy="10515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原文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38912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the belief that one won't be punished or humiliated for speaking up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来源：Amy Edmondson（哈佛商学院）《The Fearless Organization》。这是全课的地基。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心理安全 vs 信任（层次不同）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1308" y="1901952"/>
            <a:ext cx="448513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心理安全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层级：团队层面的氛围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对象：对「这个团队这个场」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例子：「在这里，说真话是安全的」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谁来建：领导者 + 全体成员共同营造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18020" y="1901952"/>
            <a:ext cx="448513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信任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层级：人际层面的关系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对象：对「某一个人」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例子：「我信任我的主管，他说话算话」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谁来建：双方互动一点点积累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你可以很信任某同事，却不敢在大老板在的会上发言——这说明：对人有信任，但团队的场不够安全。本课主要解决后者。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三个「不是」，先打预防针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心理安全的三大误区：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 ≠ 舒服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可以又安全又不舒服——真话往往是刺耳的。安全是「我可以说你不好，你不记仇」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 ≠ 降低标准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心理安全和绩效标准是两件事。可以既安全又高标准——那叫学习区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 ≠ 永远和气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不是没有冲突，而是能建设性冲突——吵的是方案，不是人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如果不打这三个预防针，学员回去就会把心理安全做成「团建 + 说好话」——那就全错了。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Edmondson 2×2：心理安全 × 绩效标准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65960"/>
            <a:ext cx="5074920" cy="1874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1965960"/>
            <a:ext cx="5074920" cy="51206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002536"/>
            <a:ext cx="4709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舒适区 Comfort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9848" y="2560320"/>
            <a:ext cx="467258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「大家开心就好，差不多得了」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" y="3136392"/>
            <a:ext cx="467258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关系好，但不较真，业绩平庸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074920" cy="1874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5074920" cy="51206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2002536"/>
            <a:ext cx="4709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⭐ 学习区 Learning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8" y="2560320"/>
            <a:ext cx="467258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「这个错我们一起看看怎么改」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8" y="3136392"/>
            <a:ext cx="467258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目标状态：敢试敢问敢担责，又追求卓越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8680" y="4041648"/>
            <a:ext cx="5074920" cy="1874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68680" y="4041648"/>
            <a:ext cx="5074920" cy="512064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4078224"/>
            <a:ext cx="4709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冷漠区 Apathy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" y="4636008"/>
            <a:ext cx="467258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5B6B76"/>
                </a:solidFill>
                <a:latin typeface="Microsoft YaHei"/>
                <a:ea typeface="Microsoft YaHei"/>
              </a:rPr>
              <a:t>「反正说了也没用」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9848" y="5212080"/>
            <a:ext cx="467258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没人管，也没人敢管，摆烂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4041648"/>
            <a:ext cx="5074920" cy="1874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63640" y="4041648"/>
            <a:ext cx="5074920" cy="51206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46520" y="4078224"/>
            <a:ext cx="4709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焦虑区 Anxiety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64808" y="4636008"/>
            <a:ext cx="467258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「这事我早就觉得不对，但不敢说」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64808" y="5212080"/>
            <a:ext cx="467258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标准高、安全感低，人人自保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1920240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1">
                <a:solidFill>
                  <a:srgbClr val="5B6B76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5577840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1">
                <a:solidFill>
                  <a:srgbClr val="5B6B76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2608" y="2880360"/>
            <a:ext cx="502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2608" y="3264408"/>
            <a:ext cx="502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2608" y="3648456"/>
            <a:ext cx="502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2608" y="4032504"/>
            <a:ext cx="502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" y="5989320"/>
            <a:ext cx="10469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低　　　　绩效标准　　　　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327648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安全感是那个开关。你无法用「提高标准」把焦虑区变成学习区——你越提标准，它越往下滑。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2.3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案例研讨：那场没有异议的会议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回到早上那个案例：8 人对齐，全票通过，三周后暴雷。现在你已学过心理安全，请把它当诊断题来做。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诊断：这个团队处在 2×2 的哪个区？请说出至少两个证据。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归因：四个没说话的人，各自卡在哪一种沉默？（沉默型/顺从型/防卫型）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假设：如果主持人当时做对了什么，结果会不一样？——这就是模块四要教的。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提示：这个团队的成员，没有一个是「坏人」。但正因为没人觉得「说真话是安全的」，灾难就发生了。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2.4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领导者的两种错误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① 把沉默当认同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问「有没有意见」，没人说话，就宣布定了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真相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沉默有两种：没意见，或有意见不敢说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自检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下属是不是「会上一声不吭、会后私聊」？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② 把提问当挑战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89C34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下属一提异议，就觉得「你在质疑我」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89C34"/>
                </a:solidFill>
                <a:latin typeface="Microsoft YaHei"/>
                <a:ea typeface="Microsoft YaHei"/>
              </a:rPr>
              <a:t>真相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敢提问是心理安全的表现，不是权威威胁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89C34"/>
                </a:solidFill>
                <a:latin typeface="Microsoft YaHei"/>
                <a:ea typeface="Microsoft YaHei"/>
              </a:rPr>
              <a:t>自检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上一次有人当面反对你，是什么时候？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两个错误本质相同：把「沉默」当成了好信号。从今天起，把「没人反对」重新解读为——我的团队不敢说话。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2.5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课前测评结果导入：找到你的靶心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651760" cy="18288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2651760" cy="54864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56816"/>
            <a:ext cx="246888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包容与发声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606040"/>
            <a:ext cx="2377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我说的会被听见吗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91840" y="1920240"/>
            <a:ext cx="2651760" cy="18288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291840" y="1920240"/>
            <a:ext cx="2651760" cy="5486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3280" y="1956816"/>
            <a:ext cx="246888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风险与失败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2606040"/>
            <a:ext cx="2377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犯错会被罚吗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35040" y="1920240"/>
            <a:ext cx="2651760" cy="18288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35040" y="1920240"/>
            <a:ext cx="2651760" cy="54864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0" y="1956816"/>
            <a:ext cx="246888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开放对话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2606040"/>
            <a:ext cx="2377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坏消息能上传吗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778240" y="1920240"/>
            <a:ext cx="2651760" cy="18288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78240" y="1920240"/>
            <a:ext cx="2651760" cy="54864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69680" y="1956816"/>
            <a:ext cx="246888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互助意愿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5400" y="2606040"/>
            <a:ext cx="23774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我敢求助吗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931920"/>
            <a:ext cx="11064240" cy="15544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3931920"/>
            <a:ext cx="146304" cy="15544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4069080"/>
            <a:ext cx="10515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课堂操作（8 min）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讲师展示全班匿名分布：我们的整体画像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你圈出自己最弱的一个维度——这就是你的学习靶心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两人分享：「我最弱的是哪个维度，我打算怎么补」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· 记住：不要贪多，一个维度就够。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模块二收束：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定义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心理安全 = 相信承担人际风险是安全的（Edmondson）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三个不是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不是舒服 / 不是降低标准 / 不是永远和气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2×2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目标状态是学习区：高安全 + 高标准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预告：知道了定义，还要能诊断。信任能不能被拆开？能——模块三给你两把解剖刀。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两把解剖刀：氛围（2×2）+ 人际（信任方程式）。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诊断：我在哪个区 + 信任拆解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信任不是感觉，是可以被诊断、被拆开、被补回来的。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2×2 深讲：学习 / 舒适 / 焦虑 / 冷漠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Maister 信任方程式：四个部件 + 一个分母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Lencioni 五障碍：信任是地基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27 / 70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27 / 70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3.1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2×2 深讲：找到缺的那一边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65960"/>
            <a:ext cx="5074920" cy="1874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1965960"/>
            <a:ext cx="5074920" cy="51206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002536"/>
            <a:ext cx="4709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舒适区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9848" y="2560320"/>
            <a:ext cx="467258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标准已经够了，缺的是「标准」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9848" y="3136392"/>
            <a:ext cx="467258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诊断意义：强调目标与产出，别只图舒服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074920" cy="1874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5074920" cy="51206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2002536"/>
            <a:ext cx="4709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⭐ 学习区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8" y="2560320"/>
            <a:ext cx="467258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两边都不缺——目标状态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8" y="3136392"/>
            <a:ext cx="467258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敢试、敢问、敢担责，同时追求高产出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8680" y="4041648"/>
            <a:ext cx="5074920" cy="1874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68680" y="4041648"/>
            <a:ext cx="5074920" cy="512064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1560" y="4078224"/>
            <a:ext cx="4709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冷漠区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9848" y="4636008"/>
            <a:ext cx="467258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5B6B76"/>
                </a:solidFill>
                <a:latin typeface="Microsoft YaHei"/>
                <a:ea typeface="Microsoft YaHei"/>
              </a:rPr>
              <a:t>两边都缺，最危险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9848" y="5212080"/>
            <a:ext cx="467258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摆烂：靠加钱往往救不回，因为心散了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4041648"/>
            <a:ext cx="5074920" cy="18745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63640" y="4041648"/>
            <a:ext cx="5074920" cy="51206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46520" y="4078224"/>
            <a:ext cx="47091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FFFFFF"/>
                </a:solidFill>
                <a:latin typeface="Microsoft YaHei"/>
                <a:ea typeface="Microsoft YaHei"/>
              </a:rPr>
              <a:t>焦虑区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64808" y="4636008"/>
            <a:ext cx="4672584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安全不足，标准却很高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64808" y="5212080"/>
            <a:ext cx="467258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恐惧驱动：平时看不出，一出就是大问题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1920240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1">
                <a:solidFill>
                  <a:srgbClr val="5B6B76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5577840"/>
            <a:ext cx="56692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00" b="1">
                <a:solidFill>
                  <a:srgbClr val="5B6B76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2608" y="2880360"/>
            <a:ext cx="502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2608" y="3264408"/>
            <a:ext cx="502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2608" y="3648456"/>
            <a:ext cx="502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2608" y="4032504"/>
            <a:ext cx="5029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" y="5989320"/>
            <a:ext cx="10469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低　　　　绩效标准　　　　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327648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关键：四个区的区别都在「安全感」。你无法用「提高标准」治好焦虑区——要先补安全，再谈标准。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3.2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练习：我在哪个区（自定位）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每人画一个自己的 2×2，把团队定位进去，写下两个具体证据；再请同组人挑战你的判断。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你的 2×2 定位 + 两条证据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别写「沟通不好」这种结论——要写具体的事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证据越具体，诊断越有用（例：「上次我提风险被打断」）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为什么请别人评？因为我们对团队的判断常常偏乐观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被别人纠正过判断的人，请站起来讲讲——那个落差就是收获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3.3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Maister 信任方程式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116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011680"/>
            <a:ext cx="146304" cy="10515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1168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公式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201168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信任 =（可信度 + 可靠性 + 亲近度）÷ 自我取向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20040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200400"/>
            <a:ext cx="146304" cy="10515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分子三项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20040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可信度＝说得专业 · 可靠性＝说到做到 · 亲近度＝能说真话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38912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389120"/>
            <a:ext cx="146304" cy="10515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89120"/>
            <a:ext cx="2926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分母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40480" y="4389120"/>
            <a:ext cx="7498080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850" b="1">
                <a:solidFill>
                  <a:srgbClr val="16242E"/>
                </a:solidFill>
                <a:latin typeface="Microsoft YaHei"/>
                <a:ea typeface="Microsoft YaHei"/>
              </a:rPr>
              <a:t>自我取向＝他是为我，还是为他自己（分越低越好）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来源：David Maister《The Trusted Advisor》。关键：分母比分子更重要——越自我中心，越不可信。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3.3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信任方程式：四个部件逐个看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部件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0312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4028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问的是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21208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4924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高分表现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0392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4108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低分信号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可信度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10312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24028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他说的话，我信吗？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1208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4924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专业、懂行、有真本事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0392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4108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外行、夸夸其谈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可靠性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10312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24028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他说到，能做到吗？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21208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4924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守时守诺、说到做到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0392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4108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答应的事总变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亲近度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0312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24028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我敢跟他说真话吗？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21208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34924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能谈难处、不担心被利用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50392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64108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只能聊工作、有距离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自我取向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10312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24028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他是为我，还是为他自己？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21208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34924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越低越好：少「我我我」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0392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抢功、甩锅、只顾自己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建立信任的捷径不是「更强」，而是「更少自我」。少一点「我我我」，多一点「你怎么看」，分母就小了。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3.4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练习：信任拆解九宫格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选一位真实的工作对象，给四个部件各打 1-10 分（自我取向反向），每项配一个具体事例，找出最短板。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四项打分 + 事例 + 「该从哪入手」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选一个你「想改善关系」的人——别选陌生人，也别选仇人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四个部件都要配一个具体的事，没有事例的分数都是拍脑袋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算出最该补的是哪一项（通常是分数最低，或自我取向过高）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小组分享：「我选的人是__，最短板是__，我打算__」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3.5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Lencioni 团队五障碍：信任是地基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92728" y="1828800"/>
            <a:ext cx="4206240" cy="841248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21328" y="1883664"/>
            <a:ext cx="1766621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⑤ 忽视结果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3473" y="1901952"/>
            <a:ext cx="204277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最后，没人关心团队结果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92628" y="2724912"/>
            <a:ext cx="5806440" cy="841248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21228" y="2779776"/>
            <a:ext cx="2438705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④ 逃避担责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47461" y="2798064"/>
            <a:ext cx="2906878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因为不认同，所以不担责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92528" y="3621024"/>
            <a:ext cx="7406640" cy="841248"/>
          </a:xfrm>
          <a:prstGeom prst="roundRect">
            <a:avLst>
              <a:gd name="adj" fmla="val 8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21128" y="3675888"/>
            <a:ext cx="3110789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③ 缺乏投入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51449" y="3694176"/>
            <a:ext cx="3770986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因为没吵清楚，所以不认同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92428" y="4517136"/>
            <a:ext cx="9006840" cy="841248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21028" y="4572000"/>
            <a:ext cx="3782873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② 畏惧冲突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55437" y="4590288"/>
            <a:ext cx="4635094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因为不信任，所以不敢吵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92328" y="5413248"/>
            <a:ext cx="10607040" cy="841248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20928" y="5468112"/>
            <a:ext cx="4454957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① 缺乏信任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59425" y="5486400"/>
            <a:ext cx="5499202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地基：一切的根，都在最底下这层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来源：Patrick Lencioni《团队协作的五大障碍》。是自下而上塌的——别从第 5 层开始补，要从第 1 层「建立信任」开始。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70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模块三收束：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2×2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看氛围——诊断「缺安全还是缺标准」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信任方程式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拆人际——信任 =（可信+可靠+亲近）÷ 自我取向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五障碍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定地基——信任是根，补要从第 1 层开始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预告：三个工具，同一个结论——信任是根。那么根怎么养？靠领导者的三个具体行为。进入模块四。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全课核心，占时最长（75 min）。两个演练占 40 min。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让沉默变真话：领导者行为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信任不是等来的，是领导者的每一次「邀请」攒出来的。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Edmondson 三大领导行为 + HBS 四步法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演练一：设计一段「开安全会」开场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演练二：发声排练 Speak-up Rehearsal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35 / 70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35 / 70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两个会议室：同样的团队，不同的主持人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会议室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主管：「大家有没有意见？」——全场沉默。「好，那就这么定了。」散会后有人私下说：「其实那个风险挺大的……」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会议室 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主管：「给我们 10 分钟找毛病。我先说一个我担心的——我担心 A 环节扛不住。你们呢？」——有人开口了，连平时从不发言的也举了手。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7947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方案同一个，团队同一批人。唯一不同的，是那个主持人做了什么。A 是「问一下」，B 是「带头说自己的担心，再请别人也说」。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70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Edmondson 三大领导行为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3977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9601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920240"/>
            <a:ext cx="328574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359152"/>
            <a:ext cx="3285744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</a:rPr>
              <a:t>FRAME AS LEARNING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944368"/>
            <a:ext cx="3230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把工作框为「学习问题」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520440"/>
            <a:ext cx="31394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不要说「这个项目要干好」，要提前说清：一定有没料到的地方，我们的任务不是不犯错，而是快速发现、快速改。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709160"/>
            <a:ext cx="3139440" cy="1005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773168"/>
            <a:ext cx="295656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「这个项目一定有我们没预料到的，我的任务不是不犯错，而是错了能快点发现。」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8160" y="1874520"/>
            <a:ext cx="3505200" cy="3977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28160" y="1874520"/>
            <a:ext cx="3505200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7888" y="1920240"/>
            <a:ext cx="328574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7888" y="2359152"/>
            <a:ext cx="3285744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</a:rPr>
              <a:t>OWN YOUR FALLIBILITY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65320" y="2944368"/>
            <a:ext cx="3230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承认自己是人，会犯错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11040" y="3520440"/>
            <a:ext cx="31394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主动示弱：承认不懂、认错、说「我也在学」。这是最强的安全信号。领导者的示弱，是给全团队发的通行证。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11040" y="4709160"/>
            <a:ext cx="3139440" cy="1005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02480" y="4773168"/>
            <a:ext cx="295656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「这个我也不太懂，我们一起研究。」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07680" y="1874520"/>
            <a:ext cx="3505200" cy="3977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107680" y="1874520"/>
            <a:ext cx="3505200" cy="96012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17408" y="1920240"/>
            <a:ext cx="3285744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17408" y="2359152"/>
            <a:ext cx="3285744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</a:rPr>
              <a:t>MODEL CURIOSITY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44840" y="2944368"/>
            <a:ext cx="3230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示范好奇，邀请发声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90560" y="3520440"/>
            <a:ext cx="31394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用真实的提问邀请参与，而不是客套的「欢迎提意见」。好问题不允许沉默——它逼着你想一个出来。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90560" y="4709160"/>
            <a:ext cx="3139440" cy="1005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A9D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382000" y="4773168"/>
            <a:ext cx="295656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「我们漏掉了什么？」「哪里可能会出问题？」「什么证据会让我改变主意？」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96188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来源：Amy Edmondson《The Fearless Organization》。三条极简，难在坚持。做一个月，胜过读十本书。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HBS 四步法：怎么落地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2532888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设置舞台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开头框定「这是需相互依存、需要发声的任务」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08960" y="3520440"/>
            <a:ext cx="256032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92424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2424" y="2331720"/>
            <a:ext cx="2532888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2424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邀请参与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「我们需要你所有的想法」「看到我做错请马上说」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36208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36208" y="2331720"/>
            <a:ext cx="2532888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8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建设性回应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别人发声后，你的反应是关键——感谢、讨论，不惩罚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96528" y="3520440"/>
            <a:ext cx="256032" cy="0"/>
          </a:xfrm>
          <a:prstGeom prst="line">
            <a:avLst/>
          </a:prstGeom>
          <a:ln w="28575">
            <a:solidFill>
              <a:srgbClr val="6FA32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79992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79992" y="2331720"/>
            <a:ext cx="2532888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79992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明确规范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6296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和团队共建 5-7 条行为规范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特别强调第 3 步：很多人栽在这里。你前面铺垫再好，有人说了真话你眉头一皱，前面全白做了。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70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演练一：设计一段「开安全会」开场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为明天的一场真实团队会，设计一段 90 秒开场——目标是让平时不敢说话的人，今天敢说。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一段 90 秒开场（标注用到哪两个行为）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必须用到三大行为中的至少两个，并标注是哪两个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今天这个会，我想先听风险，不急着定方案——我们找问题，不找责任人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我先说一个我自己没把握的地方……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我想特别听听平时不太发言的同事怎么看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互评时找出「最假的那句」——有些话自己都虚，那就不如不说。真诚比技巧重要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演练二：发声排练 Speak-up Rehearsal 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1064240" cy="9144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920240"/>
            <a:ext cx="1060704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FFFFFF"/>
                </a:solidFill>
                <a:latin typeface="Microsoft YaHei"/>
                <a:ea typeface="Microsoft YaHei"/>
              </a:rPr>
              <a:t>情景：项目延期了，但没人主动上报，大家都想「再赶一赶」。你作为团队一员，怎么把「这事瞒不住了」安全地说出来？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926080"/>
            <a:ext cx="5394960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926080"/>
            <a:ext cx="5394960" cy="5486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953512"/>
            <a:ext cx="512064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句式卡：给「话怎么说」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611880"/>
            <a:ext cx="49377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征询式：我对这件事有不一样的看法，可以让我说说吗？</a:t>
            </a:r>
          </a:p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补充式：我看到了一个我们还没提到过的风险。</a:t>
            </a:r>
          </a:p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示弱式：我想提一个可能不太成熟的问题……</a:t>
            </a:r>
          </a:p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担责式：这件事我也有责任——我早就觉得不对，但没早说。</a:t>
            </a:r>
          </a:p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邀请式：我可能想多了，不知道大家怎么想？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45352" y="2926080"/>
            <a:ext cx="5367528" cy="27432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2926080"/>
            <a:ext cx="5367528" cy="54864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82512" y="2953512"/>
            <a:ext cx="512064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接受者：建设性回应（HBS 第三步）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3611880"/>
            <a:ext cx="493776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先感谢：「谢谢你提出来。」</a:t>
            </a:r>
          </a:p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再追问：「你是怎么发现的？」</a:t>
            </a:r>
          </a:p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不辩护：「先不急着解释，我们多听听。」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观察员看两件事：</a:t>
            </a:r>
          </a:p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发言者有没有真的用句式？</a:t>
            </a:r>
          </a:p>
          <a:p>
            <a:pPr algn="l">
              <a:lnSpc>
                <a:spcPct val="13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· 接受者的第一反应，让不让人敢说下一次？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发声排练：为什么要「排」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很多人不是不想说，而是「不知道怎么开口」——那句真话卡在喉咙里，不是因为没勇气，而是因为没词。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不练的后果：一开口就变抱怨，一抱怨就得罪人，下次更不敢说。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排练的作用：把「开口的第一句」练顺——大多数人最尴尬的都是第一句，但第一句说出去，后面反而顺了。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25 分钟里两人轮流演，观察员记录。回去找一次机会，真的把它说出口一次。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信任跟健身一样，是靠练的，不是靠想通的。今天练 25 分钟，就是把这口气练顺。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SCARF：为什么「当众批评」杀伤力这么大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874520"/>
            <a:ext cx="822960" cy="4572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371600" y="1874520"/>
            <a:ext cx="1828800" cy="4572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63040" y="1892808"/>
            <a:ext cx="164592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0" y="1874520"/>
            <a:ext cx="2651760" cy="4572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91840" y="1892808"/>
            <a:ext cx="24688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60" y="1874520"/>
            <a:ext cx="2468880" cy="4572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0" y="1892808"/>
            <a:ext cx="228600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被威胁时的反应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21040" y="1874520"/>
            <a:ext cx="3291840" cy="4572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1892808"/>
            <a:ext cx="310896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降低威胁的动作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331720"/>
            <a:ext cx="82296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2350008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71600" y="2331720"/>
            <a:ext cx="18288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63040" y="2350008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地位 Status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00400" y="2331720"/>
            <a:ext cx="265176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91840" y="2350008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被当众批评、被贬低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2160" y="2331720"/>
            <a:ext cx="246888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0" y="2350008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防御、反击或沉默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21040" y="2331720"/>
            <a:ext cx="329184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80" y="2350008"/>
            <a:ext cx="3108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私下反馈；公开表扬，私下纠错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44952"/>
            <a:ext cx="822960" cy="65836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" y="3063240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371600" y="3044952"/>
            <a:ext cx="182880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463040" y="3063240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确定 Certainty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00400" y="3044952"/>
            <a:ext cx="265176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291840" y="3063240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突然变卦、信息不透明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852160" y="3044952"/>
            <a:ext cx="246888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943600" y="3063240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焦虑、猜疑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321040" y="3044952"/>
            <a:ext cx="329184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80" y="3063240"/>
            <a:ext cx="3108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提前说变化，不搞突然袭击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758184"/>
            <a:ext cx="822960" cy="65836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48640" y="3776472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371600" y="3758184"/>
            <a:ext cx="18288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463040" y="3776472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自主 Autonomy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200400" y="3758184"/>
            <a:ext cx="265176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291840" y="3776472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被 micromanage、被剥夺选择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852160" y="3758184"/>
            <a:ext cx="246888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943600" y="3776472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抵触、放弃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321040" y="3758184"/>
            <a:ext cx="329184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412480" y="3776472"/>
            <a:ext cx="3108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给选择：「你想先做哪个？」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48640" y="4471416"/>
            <a:ext cx="822960" cy="65836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48640" y="4489704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371600" y="4471416"/>
            <a:ext cx="182880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463040" y="4489704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关系 Relatedness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200400" y="4471416"/>
            <a:ext cx="265176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291840" y="4489704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被排斥、被当外人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852160" y="4471416"/>
            <a:ext cx="246888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943600" y="4489704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疏离、不合作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321040" y="4471416"/>
            <a:ext cx="329184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412480" y="4489704"/>
            <a:ext cx="3108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主动关怀，不当「外人」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8640" y="5184648"/>
            <a:ext cx="82296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8640" y="5202936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F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371600" y="5184648"/>
            <a:ext cx="18288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463040" y="5202936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公平 Fairness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200400" y="5184648"/>
            <a:ext cx="265176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291840" y="5202936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标准不一、被偏心对待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852160" y="5184648"/>
            <a:ext cx="246888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943600" y="5202936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怨恨、失衡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321040" y="5184648"/>
            <a:ext cx="329184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412480" y="5202936"/>
            <a:ext cx="3108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标准一致，规则透明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48640" y="5934456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来源：David Rock。当众批评同时触发 S（地位）和 R（关系）——对方脑子进入防御，你说的道理他一个字都听不进。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70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提问的艺术：把「为什么」换成「是什么」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874520"/>
            <a:ext cx="6766560" cy="4572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89520" y="1874520"/>
            <a:ext cx="4023360" cy="45720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92808"/>
            <a:ext cx="640080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职场情境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1892808"/>
            <a:ext cx="365760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最精确的情绪词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404872"/>
            <a:ext cx="6766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589520" y="2404872"/>
            <a:ext cx="40233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❌ 你为什么没早说？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0" y="2423160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✅ 是什么让你当时决定先不说？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971800"/>
            <a:ext cx="6766560" cy="51206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89520" y="2971800"/>
            <a:ext cx="4023360" cy="51206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990088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❌ 为什么没做完？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2990088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✅ 做的过程中，卡在哪儿了？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3538728"/>
            <a:ext cx="6766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589520" y="3538728"/>
            <a:ext cx="40233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3557016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❌ 为什么会有这个问题？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0" y="3557016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✅ 我们怎么才能避免它再发生？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4105656"/>
            <a:ext cx="6766560" cy="51206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589520" y="4105656"/>
            <a:ext cx="4023360" cy="51206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4123944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❌ 为什么你的方案不一样？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0" y="4123944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✅ 你这个思路很有意思，能多说说怎么想的吗？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4672584"/>
            <a:ext cx="6766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589520" y="4672584"/>
            <a:ext cx="40233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" y="4690872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❌ 为什么这么简单都做不好？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0" y="4690872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✅ 要做到什么程度才算做好？我们先对齐标准。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98932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「为什么」在中文里天然带质问味，一开口就触发防卫。把「为什么」换成「是什么/怎么」——一张嘴就能用。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70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模块四收束：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三大领导行为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框定为学习问题 / 承认会犯错 / 邀请发声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发声排练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给句式，练「话怎么说」——门槛就是那第一口气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SCARF + 提问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保护地位与公平；把「为什么」换成「是什么」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预告：但信任是会破的。你可能做对了一切，还是会因一次失信赔进去。破了怎么办？进入模块五。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70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本模块情感负荷较高，讲师须先自我示弱。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信任修复与固化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信任破了不一定会死，处理错了才会。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三种破损：失信 / 甩锅 / 偏袒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修复对话四步：承认 → 重构 → 解释 → 承诺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Covey 情感账户：存款 vs 取款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45 / 70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45 / 70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5.1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信任为什么会破：三种典型破损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92728" y="1828800"/>
            <a:ext cx="4206240" cy="86868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21328" y="1883664"/>
            <a:ext cx="1766621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失信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3473" y="1901952"/>
            <a:ext cx="2042770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说到没做到。最伤人的不是「没做到」，而是「他信了」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92528" y="2752344"/>
            <a:ext cx="7406640" cy="8686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21128" y="2807208"/>
            <a:ext cx="3110789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甩锅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1449" y="2825496"/>
            <a:ext cx="3770986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出了问题先找替罪羊。一次甩锅，抵十次培训——团队学会了自保，而自保的第一步是闭嘴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2328" y="3675888"/>
            <a:ext cx="10607040" cy="868680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20928" y="3730752"/>
            <a:ext cx="4454957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偏袒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9425" y="3749040"/>
            <a:ext cx="5499202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标准不一，网开一面。伤的是「公平感」——团队里只要有人觉得规则对我不一样，心就凉了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0916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破损本身不可怕，可怕的是假装没破。你不处理，团队会自己「解释」——而他们的解释，往往比真相更难听。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70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5.1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破损的信号：安静地降温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团队会这样变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89C34"/>
                </a:solidFill>
                <a:latin typeface="Microsoft YaHei"/>
                <a:ea typeface="Microsoft YaHei"/>
              </a:rPr>
              <a:t>群聊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从「什么都在群里说」→「都私下聊」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89C34"/>
                </a:solidFill>
                <a:latin typeface="Microsoft YaHei"/>
                <a:ea typeface="Microsoft YaHei"/>
              </a:rPr>
              <a:t>意见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从「主动提意见」→「领导问什么答什么」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F89C34"/>
                </a:solidFill>
                <a:latin typeface="Microsoft YaHei"/>
                <a:ea typeface="Microsoft YaHei"/>
              </a:rPr>
              <a:t>真话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从「跟我说实话」→「挑好听的说」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行动会这样变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担当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从「我来想办法」→「这不归我管」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热情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从「加班也愿意」→「做完就行」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留人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从「主动留下」→「悄悄投简历」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这些信号都很安静，安静到很多管理者根本没发现——等发现的时候，人往往已经准备离职了。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70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5.2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修复对话四步（核心技能）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601468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2601468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965960"/>
            <a:ext cx="260146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852928"/>
            <a:ext cx="238201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承认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383280"/>
            <a:ext cx="2272284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直截了当认「这是我的问题」，不狡辩、不铺垫。先认，再讲原因。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4434840"/>
            <a:ext cx="2272284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72C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" y="4526280"/>
            <a:ext cx="208940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「这件事是我没做到，责任在我。」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69564" y="1920240"/>
            <a:ext cx="2601468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69564" y="1920240"/>
            <a:ext cx="2601468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369564" y="1965960"/>
            <a:ext cx="260146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9292" y="2852928"/>
            <a:ext cx="238201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重构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34156" y="3383280"/>
            <a:ext cx="2272284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把「事件」和「关系」分开——我否定的是这件事，不是你。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34156" y="4434840"/>
            <a:ext cx="2272284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25596" y="4526280"/>
            <a:ext cx="208940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89C34"/>
                </a:solidFill>
                <a:latin typeface="Microsoft YaHei"/>
                <a:ea typeface="Microsoft YaHei"/>
              </a:rPr>
              <a:t>「我否定的是那个方案，不是你。我依然信任你的判断力。」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90488" y="1920240"/>
            <a:ext cx="2601468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90488" y="1920240"/>
            <a:ext cx="2601468" cy="8229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90488" y="1965960"/>
            <a:ext cx="260146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216" y="2852928"/>
            <a:ext cx="238201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解释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55080" y="3383280"/>
            <a:ext cx="2272284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说明原因，但不找借口——解释包含「我本可以更好」，借口只说「这不是我的错」。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55080" y="4434840"/>
            <a:ext cx="2272284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0A8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46520" y="4526280"/>
            <a:ext cx="208940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E0A82E"/>
                </a:solidFill>
                <a:latin typeface="Microsoft YaHei"/>
                <a:ea typeface="Microsoft YaHei"/>
              </a:rPr>
              <a:t>「当时我遇到了一些阻力，我本该第一时间告诉你。」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11412" y="1920240"/>
            <a:ext cx="2601468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011412" y="1920240"/>
            <a:ext cx="2601468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11412" y="1965960"/>
            <a:ext cx="2601468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21140" y="2852928"/>
            <a:ext cx="238201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013147"/>
                </a:solidFill>
                <a:latin typeface="Microsoft YaHei"/>
                <a:ea typeface="Microsoft YaHei"/>
              </a:rPr>
              <a:t>承诺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76004" y="3383280"/>
            <a:ext cx="2272284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给出补救方案 + 监督机制——把「我保证」升级成「你来验证」。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176004" y="4434840"/>
            <a:ext cx="2272284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267444" y="4526280"/>
            <a:ext cx="208940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「接下来我会每周同步进展，你可以随时来问我。」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96188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顺序不能乱：先认，再分，后解释，给承诺。你一张口就解释，对方听到的是「他不想负责」。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70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5.3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演练：修复一次信任（情景模拟）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抽一个情景卡，用修复对话四步设计并演出一段修复对话；观察员记四步是否到位。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一段修复对话（四步齐全）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情景 A 当众批评 / B 承诺未兑现 / C 会议否决 / D 偏心质疑（见 handout 情景卡）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三人一组：修复者 / 对方 / 观察员；先用 6 分钟写下四步大纲，再演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Debrief：你在哪一步最尴尬？哪一步最像找借口？对方从哪一步开始愿意听？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硬提醒：先认，再讲。你先认，对方才听得进解释；你先解释，对方以为你不想负责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70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5.4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Covey 情感账户：信任的存钱罐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874520"/>
            <a:ext cx="182880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377440" y="1874520"/>
            <a:ext cx="461772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995160" y="1874520"/>
            <a:ext cx="461772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892808"/>
            <a:ext cx="1554480" cy="4663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2514600" y="1892808"/>
            <a:ext cx="4343400" cy="4663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存款（＋）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1892808"/>
            <a:ext cx="4343400" cy="4663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取款（－）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432304"/>
            <a:ext cx="182880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377440" y="2432304"/>
            <a:ext cx="461772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995160" y="2432304"/>
            <a:ext cx="461772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450592"/>
            <a:ext cx="155448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守信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2450592"/>
            <a:ext cx="434340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说到做到、言出必行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0" y="2450592"/>
            <a:ext cx="434340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失信、承诺不兑现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3447288"/>
            <a:ext cx="1828800" cy="96012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377440" y="3447288"/>
            <a:ext cx="4617720" cy="96012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995160" y="3447288"/>
            <a:ext cx="4617720" cy="96012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465576"/>
            <a:ext cx="155448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透明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4600" y="3465576"/>
            <a:ext cx="434340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主动分享信息、不藏着掖着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0" y="3465576"/>
            <a:ext cx="434340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信息不对称、封闭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462272"/>
            <a:ext cx="182880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377440" y="4462272"/>
            <a:ext cx="461772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995160" y="4462272"/>
            <a:ext cx="461772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4480560"/>
            <a:ext cx="155448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担责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14600" y="4480560"/>
            <a:ext cx="434340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出了问题先想解决，不甩锅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0" y="4480560"/>
            <a:ext cx="434340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甩锅、推卸责任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5477256"/>
            <a:ext cx="1828800" cy="96012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377440" y="5477256"/>
            <a:ext cx="4617720" cy="96012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995160" y="5477256"/>
            <a:ext cx="4617720" cy="960120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5495544"/>
            <a:ext cx="155448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尊重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514600" y="5495544"/>
            <a:ext cx="434340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保护说真话的人、记得对方在意的事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32320" y="5495544"/>
            <a:ext cx="4343400" cy="923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当众羞辱、忽视发声者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5105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来源：Stephen Covey。关键是「存款慢、取款快」——存十次可能被一次大取款清零；频繁的小取款比一次大取款更致命。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这一模块记住三件事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模块五收束：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三种破损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失信 / 甩锅 / 偏袒——都源于把「破」当成没破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修复四步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承认 → 重构 → 解释 → 承诺（顺序不能乱）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 b="1">
                <a:solidFill>
                  <a:srgbClr val="16242E"/>
                </a:solidFill>
                <a:latin typeface="Microsoft YaHei"/>
                <a:ea typeface="Microsoft YaHei"/>
              </a:rPr>
              <a:t>情感账户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存款慢取款快——日常小存款，才是信任的复利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预告：学到这里，工具都有了。最后一个模块，我们不谈理论——把今天变成一份你真的会执行的计划。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3611880"/>
            <a:ext cx="30175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B8CCD6"/>
                </a:solidFill>
                <a:latin typeface="Microsoft YaHei"/>
                <a:ea typeface="Microsoft YaHei"/>
              </a:rPr>
              <a:t>本模块不引入新模型，只做收敛与承诺。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90 天信任建设与收官</a:t>
            </a:r>
          </a:p>
        </p:txBody>
      </p:sp>
      <p:sp>
        <p:nvSpPr>
          <p:cNvPr id="9" name="Rectangle 8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信任不是一次谈话，是长期的复利投资。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三个杠杆：会议 / 反馈 / 容错机制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综合演练：写你的 90 天计划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复测评估 + 收官金句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52 / 70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52 / 70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1.5（回顾）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为什么这件事，得从管理者开始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团队的先天条件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5B6B76"/>
                </a:solidFill>
                <a:latin typeface="Microsoft YaHei"/>
                <a:ea typeface="Microsoft YaHei"/>
              </a:rPr>
              <a:t>下属不敢先动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下属发声的风险永远比你大，他们不会先冒险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5B6B76"/>
                </a:solidFill>
                <a:latin typeface="Microsoft YaHei"/>
                <a:ea typeface="Microsoft YaHei"/>
              </a:rPr>
              <a:t>你在放大信号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你的一个表情、一句「哦」，都会被放大解读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5B6B76"/>
                </a:solidFill>
                <a:latin typeface="Microsoft YaHei"/>
                <a:ea typeface="Microsoft YaHei"/>
              </a:rPr>
              <a:t>沉默会传染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第一个沉默的人，会带走第二个、第三个人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你的杠杆最大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你改一句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你改一句话，改的是整场会的气氛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你认一次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你认一次错，拆掉的是全团队「不能错」的压力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你问一次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你多问一次「我们漏了什么」，等于给所有人发了通行证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结论：心理安全不是「团队自己要变」，而是「领导者先动，团队才敢动」。这是本课全程的隐藏主线。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70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2.6（回顾）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心理安全的四个维度（课前测评表的四个刻度）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问自己的一句话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1500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低分的样子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59536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3252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高分的样子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包容与发声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6032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9748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我说的话，会被听见吗？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7784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1500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开会从不发言；说了被无视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9536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3252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我的意见会被讨论、被回应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风险与失败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56032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9748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我犯错，会被惩罚吗？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57784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71500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藏错误、报喜不报忧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9536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3252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错误被当成学习的素材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开放对话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56032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坏消息，能上传吗？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57784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71500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层层过滤，老板听不到真相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59536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73252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难题、坏消息都能摆到桌上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互助意愿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56032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69748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我敢向同事求助吗？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57784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71500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硬扛，怕显得无能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73252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求助是常态，不是软弱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来源：对齐 Amy Edmondson《The Fearless Organization》中的 Fearless Organization Scan 四维度。这四格，就是你课前自评表上的四个分数。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70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2.7（回顾）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三大误区（深入版）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92728" y="1828800"/>
            <a:ext cx="4206240" cy="86868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21328" y="1883664"/>
            <a:ext cx="1766621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误解一：等于「低标准」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3473" y="1901952"/>
            <a:ext cx="2042770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真相：心理安全和绩效标准是两个独立维度，学习区=又安全又高标准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92528" y="2752344"/>
            <a:ext cx="7406640" cy="8686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21128" y="2807208"/>
            <a:ext cx="3110789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误解二：等于「永远和气」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1449" y="2825496"/>
            <a:ext cx="3770986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真相：不是没有冲突，而是把冲突对准「事」而不是「人」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2328" y="3675888"/>
            <a:ext cx="10607040" cy="868680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20928" y="3730752"/>
            <a:ext cx="4454957" cy="7589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误解三：等于「好人主义」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59425" y="3749040"/>
            <a:ext cx="5499202" cy="7223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真相：「对你没意见」往往是最危险的信号——团队不敢给你真反馈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70916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再强调一次：把心理安全做成「你好我好」的团建，是这门课最大的误用。做对了是高标准 + 高强度真话。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70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3.6（回顾）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快速自检：5 个信号，判断你的团队在哪个区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6400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8720" y="1920240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25880" y="1920240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观察信号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偏危险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41832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5548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偏健康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640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188720" y="2633472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325880" y="2633472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上次有人当面反对你，是什么时候？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4088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7804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想不起来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1832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5548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上周就有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640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188720" y="3346704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325880" y="3346704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坏消息通常怎么到你这？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4088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17804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出事了才知道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41832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55548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第一时间就说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640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188720" y="4059936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325880" y="4059936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会议上的沉默，会后会变成什么？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4088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17804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私下的抱怨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41832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5548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会上的补充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6400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188720" y="4773168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325880" y="4773168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有人承认自己犯错时，团队的反应？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04088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17804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追问、算账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41832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55548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一起想怎么改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6400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3657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188720" y="5486400"/>
            <a:ext cx="58521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325880" y="5486400"/>
            <a:ext cx="55778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新人提的「幼稚问题」会被怎么对待？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040880" y="548640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178040" y="548640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被笑、被忽略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418320" y="548640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555480" y="548640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被认真回答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 5 条不用全对——只要能指出其中 2-3 条踩雷，就说明你的团队正在往焦虑区滑。回到 2×2，重新定位。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70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4.7（回顾）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领导者话术库：一句话改变一个会的安全度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0" y="192024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423160" y="192024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❌ 别这么说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0" y="192024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69480" y="192024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✅ 换成这么说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开场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286000" y="263347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23160" y="263347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「大家有什么意见吗？」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32320" y="263347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69480" y="263347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「我先说一个我担心的，你们也说说各自的。」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有人提异议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286000" y="3346704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423160" y="3346704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「你这个不对，我们不是这么定的。」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32320" y="3346704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69480" y="3346704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「你这个角度我没想到，展开说说。」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有人认错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286000" y="4059936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423160" y="4059936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「怎么又出问题了？」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32320" y="4059936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69480" y="4059936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「谢谢你说出来，我们一起看看怎么补。」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方案已定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286000" y="4773168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423160" y="4773168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「还有问题吗？没有就过了。」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132320" y="4773168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69480" y="4773168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「先别急着过，给我们 5 分钟找毛病。」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737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463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下属没说话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286000" y="548640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423160" y="548640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「你没什么要说的？」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32320" y="548640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269480" y="548640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「我特别想听听你的看法，你的角度很重要。」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这些话术不需要天赋，背下来就能用。核心只有一条：把「邀请」做实，而不是走个过场。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70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4.8（回顾）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明确规范：和团队共建 5-7 条行为准则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74520"/>
            <a:ext cx="4572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874520"/>
            <a:ext cx="996696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发言先问「我们漏掉了什么」，而不是「谁的责任」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532888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532888"/>
            <a:ext cx="146304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532888"/>
            <a:ext cx="4572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532888"/>
            <a:ext cx="996696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坏消息第一时间说，说的人不被追责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191256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191256"/>
            <a:ext cx="146304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191256"/>
            <a:ext cx="4572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191256"/>
            <a:ext cx="996696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提反对意见时，对准方案，不对准人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849624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3849624"/>
            <a:ext cx="146304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3849624"/>
            <a:ext cx="4572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3849624"/>
            <a:ext cx="996696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任何人说「我可能想多了」，其他人必须认真回应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507992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4507992"/>
            <a:ext cx="146304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507992"/>
            <a:ext cx="4572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507992"/>
            <a:ext cx="996696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复盘会只找原因，不找人（除非是故意的）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166360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5166360"/>
            <a:ext cx="146304" cy="56692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5166360"/>
            <a:ext cx="4572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E0A82E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5166360"/>
            <a:ext cx="996696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说「我不知道」和「我需要帮忙」，是专业，不是无能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5897880"/>
            <a:ext cx="110642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这 6 条不是抄来的——要让团队自己讨论出来。他们自己定的规则，才会真的遵守。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70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5.5（回顾）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修复四步的四个坑（每一个都会让修复失败）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2651760" cy="9601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874520"/>
            <a:ext cx="246888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坑一：先解释，后认错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37560" y="1874520"/>
            <a:ext cx="81381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一张口就讲原因，对方听到的是「他不想负责」。先认，再讲。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2651760" cy="96012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26080"/>
            <a:ext cx="246888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坑二：认了「事」，没认「人」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7560" y="2926080"/>
            <a:ext cx="81381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「这个方案没做好」，不等于「我当时忽略了你」。要点名说出对对方的影响。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2651760" cy="96012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3977640"/>
            <a:ext cx="246888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坑三：解释变成找借口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37560" y="3977640"/>
            <a:ext cx="81381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「因为太忙了」是借口；「我本该第一时间告诉你」是解释。区别在有没有「我本该」。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029200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5029200"/>
            <a:ext cx="2651760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5029200"/>
            <a:ext cx="246888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坑四：承诺没有监督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37560" y="5029200"/>
            <a:ext cx="81381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「我保证」三个字最不值钱。换成「你可以每周来验证」，承诺才有重量。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108192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把这四个坑记在心里——修复对话演砸，90% 是踩了这四个。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70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5.6（回顾）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情感账户：日常能做的 6 笔小存款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低成本、高频次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记得细节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记得对方提过的家人、爱好、难处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明确感谢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「刚才那个提醒很关键」——具体，不空泛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6FA32E"/>
                </a:solidFill>
                <a:latin typeface="Microsoft YaHei"/>
                <a:ea typeface="Microsoft YaHei"/>
              </a:rPr>
              <a:t>主动透明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先分享一个你不知道他知不知道的信息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高价值、低频次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替人挡一次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在外部门面前替团队扛一次责任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公开认可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在更大的场合，把功劳明确给到具体的人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真的兑现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答应的事做到——这一条抵前五条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Covey 的核心提醒：存款是「慢」的，取款是「快」的。所以不要指望一次深谈找回信任——要靠很多次小存款。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70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你想让别人说真话，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先问问自己——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上一次你的团队里有人说了一个让你不舒服的真相，你的第一反应是什么？</a:t>
            </a:r>
          </a:p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如果那个反应是皱眉、是解释、是沉默三秒——那么，你的团队已经学会了：说真话有代价。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61 / 70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课后物料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今天带走的四件实物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65960"/>
            <a:ext cx="146304" cy="868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65960"/>
            <a:ext cx="36576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课前测评自评表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3440" y="1965960"/>
            <a:ext cx="6858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开课前 3-5 天已发，90 天后同表复测——你的基线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44368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44368"/>
            <a:ext cx="146304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944368"/>
            <a:ext cx="36576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诊断量表 + 拆解九宫格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2944368"/>
            <a:ext cx="6858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2×2 定位 + 信任方程式拆解 + 五障碍 + SCARF + 三大行为自检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22776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22776"/>
            <a:ext cx="146304" cy="8686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36576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情景卡 + 答题卡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3922776"/>
            <a:ext cx="6858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发声排练句式卡 + 观察员表 + 修复对话 4 张情景卡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901184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901184"/>
            <a:ext cx="146304" cy="868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901184"/>
            <a:ext cx="36576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90 天信任建设计划表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63440" y="4901184"/>
            <a:ext cx="6858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三段式计划 + 承诺栏 + 全天回顾——你的行动地图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98932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四件物料，件件都是你回去能用上的——别让它们躺在文件夹里。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70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带走三句话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如果今天只记住三句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2194560" cy="13716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201168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第一句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1800" y="2029968"/>
            <a:ext cx="8412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沉默不是没意见，是没安全感——沉默也有成本，只是被隐藏了。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2633472"/>
            <a:ext cx="84124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记住了它，你就会开始留意团队里「安静」的地方。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456432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3456432"/>
            <a:ext cx="2194560" cy="13716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547872"/>
            <a:ext cx="201168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第二句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3566160"/>
            <a:ext cx="8412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心理安全不是舒服，是「说真话不会被罚」——学习区才是目标。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0" y="4169664"/>
            <a:ext cx="84124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记住了它，你就不会把心理安全做成团建说好话。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992624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4992624"/>
            <a:ext cx="2194560" cy="137160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5084064"/>
            <a:ext cx="201168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第三句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71800" y="5102352"/>
            <a:ext cx="8412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你的每一次「邀请」，都在给团队的心理账户存钱——存得慢，取得快。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71800" y="5705856"/>
            <a:ext cx="84124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记住了它，你就会认真对待每一次开会、每一次反馈。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547104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信任不是一次谈话，是长期的复利投资。今天，就是你第一笔存款的日子。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70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6.1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三个杠杆：把信任从「靠心情」变成「靠制度」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2194560" cy="13716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201168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会议机制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1800" y="2029968"/>
            <a:ext cx="8412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每次团队会，固定留 5 分钟问：「这周我们最担心的一件事是什么？」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71800" y="2633472"/>
            <a:ext cx="84124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为什么是「最担心的」？因为「有没有问题」可以被一句「没有」打发。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456432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3456432"/>
            <a:ext cx="2194560" cy="13716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547872"/>
            <a:ext cx="201168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反馈机制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3566160"/>
            <a:ext cx="8412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日常反馈用两步：① 先说一件具体的好（感谢）② 再说一个具体的建议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0" y="4169664"/>
            <a:ext cx="84124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先感谢是在保护对方的 SCARF 里的「地位」。先存款，再提意见。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992624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4992624"/>
            <a:ext cx="2194560" cy="137160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5084064"/>
            <a:ext cx="201168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容错机制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71800" y="5102352"/>
            <a:ext cx="841248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把「复盘」和「追责」分开：开复盘会先说「今天只找原因，不找人」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71800" y="5705856"/>
            <a:ext cx="841248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一支团队对待失败的方式，决定了它敢不敢冒险。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547104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三个杠杆的作用：制度不会累，心情会。只选一个先落地，别贪心——一个杠杆坚持 90 天，胜过三个做三天。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70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6.2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综合演练：90 天信任建设计划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3977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6858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20240"/>
            <a:ext cx="323088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FFFFFF"/>
                </a:solidFill>
                <a:latin typeface="Microsoft YaHei"/>
                <a:ea typeface="Microsoft YaHei"/>
              </a:rPr>
              <a:t>第 1-30 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697480"/>
            <a:ext cx="3139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诊断 + 建立安全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246120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重看课前自评，确定最弱维度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813048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落地三个杠杆中的 1 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379976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私下找 3 位「不太说话」的成员各聊 15 分钟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946904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核心：先改变你自己的行为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074920"/>
            <a:ext cx="313944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2960" y="5120640"/>
            <a:ext cx="2956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013147"/>
                </a:solidFill>
                <a:latin typeface="Microsoft YaHei"/>
                <a:ea typeface="Microsoft YaHei"/>
              </a:rPr>
              <a:t>指标：这 3 次谈话，对方有没有说出「一句以前不会说的话」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8160" y="1874520"/>
            <a:ext cx="3505200" cy="3977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8160" y="1874520"/>
            <a:ext cx="3505200" cy="6858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65320" y="1920240"/>
            <a:ext cx="323088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FFFFFF"/>
                </a:solidFill>
                <a:latin typeface="Microsoft YaHei"/>
                <a:ea typeface="Microsoft YaHei"/>
              </a:rPr>
              <a:t>第 31-60 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11040" y="2697480"/>
            <a:ext cx="3139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邀请真话 + 修复破损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1040" y="3246120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会上启动「最担心的一件事」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11040" y="3813048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找一段破损关系，用四步修复对话走一遍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11040" y="4379976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每次会后自己复述：今天有人说了不一样的看法吗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11040" y="4946904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最难的是修复——去面对一直回避的人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11040" y="5074920"/>
            <a:ext cx="313944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6FA3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02480" y="5120640"/>
            <a:ext cx="2956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6FA32E"/>
                </a:solidFill>
                <a:latin typeface="Microsoft YaHei"/>
                <a:ea typeface="Microsoft YaHei"/>
              </a:rPr>
              <a:t>指标：本月会议中，提出反对/风险的次数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07680" y="1874520"/>
            <a:ext cx="3505200" cy="3977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07680" y="1874520"/>
            <a:ext cx="3505200" cy="68580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44840" y="1920240"/>
            <a:ext cx="3230880" cy="5943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50" b="1">
                <a:solidFill>
                  <a:srgbClr val="FFFFFF"/>
                </a:solidFill>
                <a:latin typeface="Microsoft YaHei"/>
                <a:ea typeface="Microsoft YaHei"/>
              </a:rPr>
              <a:t>第 61-90 天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0560" y="2697480"/>
            <a:ext cx="3139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1">
                <a:solidFill>
                  <a:srgbClr val="F89C34"/>
                </a:solidFill>
                <a:latin typeface="Microsoft YaHei"/>
                <a:ea typeface="Microsoft YaHei"/>
              </a:rPr>
              <a:t>固化机制 + 复测评估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90560" y="3246120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把「最担心的一件事」「两步反馈法」写进惯例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90560" y="3813048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用同一份课前自评表复测，对比分数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90560" y="4379976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召开一次「信任回顾会」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90560" y="4946904"/>
            <a:ext cx="3139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▪ 没有对比，就没有真相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290560" y="5074920"/>
            <a:ext cx="3139440" cy="640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240">
            <a:solidFill>
              <a:srgbClr val="F89C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82000" y="5120640"/>
            <a:ext cx="29565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>
                <a:solidFill>
                  <a:srgbClr val="F89C34"/>
                </a:solidFill>
                <a:latin typeface="Microsoft YaHei"/>
                <a:ea typeface="Microsoft YaHei"/>
              </a:rPr>
              <a:t>指标：自评表四维度分数变化 + 主动发声频次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98932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写好这份计划，比今天任何一页 PPT 都重要——因为知识会忘，计划不会，只要你真的去看它。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70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6.2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制定你的 90 天计划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针对你自己的真实团队，制定一份 90 天信任建设计划——三段式：具体动作 / 衡量指标 / 责任人。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一份完整的 90 天计划 + 一句承诺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独立填写 10 分钟：先别想「完不完美」，先把格子填满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同伴挑战 10 分钟：这条 90 天真能落地吗？指标数据从哪来？明天第一件事做什么？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全体承诺 5 分钟：我回去第一件要做的事是____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同伴的任务不是夸，是挑战——帮他把「空话」改成「动作」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70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6.3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全天回顾：一条主线 + 五个工具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67665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46304" cy="676656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920240"/>
            <a:ext cx="329184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Edmondson 心理安全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6240" y="1920240"/>
            <a:ext cx="731520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定义 + 2×2（学习/焦虑/舒适/冷漠）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88336"/>
            <a:ext cx="11064240" cy="67665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688336"/>
            <a:ext cx="146304" cy="67665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688336"/>
            <a:ext cx="329184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Maister 信任方程式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2688336"/>
            <a:ext cx="731520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信任 =（可信+可靠+亲近）÷ 自我取向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456432"/>
            <a:ext cx="11064240" cy="67665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456432"/>
            <a:ext cx="146304" cy="676656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456432"/>
            <a:ext cx="329184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Edmondson 三大行为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40" y="3456432"/>
            <a:ext cx="731520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框定为学习 / 承认犯错 / 邀请发声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24528"/>
            <a:ext cx="11064240" cy="67665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224528"/>
            <a:ext cx="146304" cy="676656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224528"/>
            <a:ext cx="329184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修复对话四步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06240" y="4224528"/>
            <a:ext cx="731520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承认 / 重构 / 解释 / 承诺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992624"/>
            <a:ext cx="11064240" cy="67665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4992624"/>
            <a:ext cx="146304" cy="676656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4992624"/>
            <a:ext cx="329184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Covey 情感账户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06240" y="4992624"/>
            <a:ext cx="7315200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存款 vs 取款——存款慢、取款快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主线：从「看清沉默的代价」→ 到「学会让真话安全地说出来」。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70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6.3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复测机制：90 天后见真章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为什么必须复测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培训的坑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上完课「觉得好了」，其实没变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真效果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要到 90 天后才知道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核心理念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我们做事的人，只认结果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怎么复测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2606040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2A9D8F"/>
                </a:solidFill>
                <a:latin typeface="Microsoft YaHei"/>
                <a:ea typeface="Microsoft YaHei"/>
              </a:rPr>
              <a:t>同一张表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88352" y="2606040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用《课前测评自评表》复测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1384" y="3319272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2A9D8F"/>
                </a:solidFill>
                <a:latin typeface="Microsoft YaHei"/>
                <a:ea typeface="Microsoft YaHei"/>
              </a:rPr>
              <a:t>四个维度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88352" y="3319272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对比 90 天前的分数变化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1384" y="4032504"/>
            <a:ext cx="822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2A9D8F"/>
                </a:solidFill>
                <a:latin typeface="Microsoft YaHei"/>
                <a:ea typeface="Microsoft YaHei"/>
              </a:rPr>
              <a:t>一次回顾会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88352" y="4032504"/>
            <a:ext cx="4023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团队一起看结果，公开分享进步与不足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没有对比，就没有真相。课前测评不是走形式——它是 90 天后你检验自己的唯一标尺。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70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团队的产出上限，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取决于最弱的那句话。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不取决于最强的人，而取决于——最弱的那句话，能不能被说出口。</a:t>
            </a:r>
          </a:p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当有人终于鼓起勇气说了那句以前不敢说的话，请你一定要接住它。因为你接住的那一下，就是信任。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69 / 70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回去做一件事。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就够了。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不要等「以后有机会」。就今晚，或明天，做一件让团队「更敢说真话」的小事。</a:t>
            </a: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信任很难，但也很公平——它对每一个人，都从一次真诚的开口开始。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70 / 70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团队信任与心理安全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