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开场：今天讲一件事——在权限有限的前提下，怎么把人的「愿意干」点燃起来。不是画大饼，不是打鸡血。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导览课程地图：先给全局感。强调模块三和模块五是全天两个重点，练习占比高。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点明目标动词都是可观测的（诊断/区分/运用/使用/制定）。让学员知道验收标准。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主线页：把 6 模块逻辑串成一句话。先懂为什么，再练怎么做，最后落进行动计划。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用一句话给学员定锚，破掉「激励=画饼」的误解。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把四类流失一次摆清，后续模块反复回扣。让学员现场判断自己团队偏哪一类。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开场破冰：两两分享团队里一个状态下滑的人（1分钟/人），召回真实痛点；再共识公约。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提前化解抗拒，让学员带着「这课跟我有关」进入状态。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让学员现在就打分，写「我最想激励的一个人」。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模块一目标：让学员自己意识到「人的状态是管理的结果」，找到个人改进靶心。先制造认知缺口，再给诊断工具。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现场举手投票：团队里有没有那种「人在心不在」的人？你能说出每个人最近为什么努力吗？随机点2-3人说具体的人。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讲镜子：先别急着怪下属没上进心。问一句——你的管理方式，给了他想要的东西吗？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讲完问：「你团队里，有没有一个人是因为长期被忽视、慢慢变冷的？」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讲滑落过程：一个投入的人长期得不到回应，会先滑到不投入，再滑到消极怠工。让学员标出「正在下滑的人」。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五问是最实用的诊断工具。让学员现场给自己团队五项各打1-5分，找出最低那一项。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破心结是模块一的关键。让学员列出「不用花钱、不用职级就能给的5样东西」。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走动观察，挑2-3位靶心不同的学员分享，保证全场覆盖。班型偏静时可「先写后说」。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收尾点题：诊断清楚了，接下来看——为什么给钱给福利，人还是不卖力？进入模块二。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模块二目标：让学员理解底层逻辑。理解了根，模块三的方法才是「想通了做」，而不是「照着做」。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直接点破：激励失败，多半不是「给的少」，是「给错了方向」。引发学员对照自己。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逐条过。重点讲「公平误区」：公平不等于平均——付出不同、回报相同，恰恰对高贡献者不公平。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讲完问：「你上次给团队涨薪/发奖金之后，多久大家就『习惯』了？」让它落到学员自己身上。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用湿度比喻：房间闷潮你会难受，但调到最舒服你也不会因此开心——保健因素不让你难受而已。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带出练习：让小组把清单分两栏。「晋升」和「奖金」常引发争议——看它带来的是安全感还是成就感。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逐个讲缺了的感受：缺自主=像个工具；缺胜任=毫无成长；缺联结=可有可无。让学员对号入座。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让管理者先体验「缺哪一样」的滋味，才能共情下属。可以现场给三要素各打1-5分。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下场走动，挑2-3个不同结论的学员分享，保证自主/胜任/联结三类都有人覆盖。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收尾点题：想通了根，接下来看方法——不加薪、不升职，到底能拿什么激励人？进入模块三。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模块三是全天第一个重点（⭐）。前两模块「看见问题、理解根」，这里开始给工具。DRIVE 全部可当天开练。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直接点破中层的真实约束。现场问：「如果公司今年一分钱激励预算都没有，你还剩什么牌？」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打掉「手里没牌」的心结。让学员列「不用花钱、不用职级就能给的5样东西」。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五法总览。用五个字母快速记忆，随机报字母让学员抢答。强调「认可」最便宜也最容易被省。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逐法讲。重点讲 R：模糊表扬 vs 具体表扬，让学员现场给下属说一句具体的认可。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讲完直接练：让每人给一位下属写一句具体的认可话术，说给同桌听，同桌判断「具体吗？会信吗？」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强调：清单把五法拆成具体动作，解决「没预算不知道怎么激励」的问题。让学员当场圈3件本周能做的。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破除「激励=大动作」的迷信。简单的动作，重复做就有力量。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这是模块三的核心练习。走动时专门抓「太笼统」的设计，当场改具体。全班分享2-3个最佳案例。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收尾点题：方法有了，还要问——同样一套方法，对所有人都有用吗？进入模块四。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模块四是精细化模块。模块三给了五把钥匙，这里教「哪把钥匙开哪把锁」，并补上激励的隐形地基：公平感。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点破「一套打法打天下」的误区。让学员回想一个「给错」的例子。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强调画像会变。稳重型遇到重大变化，也可能转为自主型。让学员给团队粗略分布一下四型。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破除对稳重型的偏见。这是团队里最容易被误解、也最容易被漏掉的一类人。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举例：两人奖金差1000块，A知道原因毫不在意，B什么都不知道就开始嘀咕「凭什么是他」。差别在透明。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讲完问：「你团队最近一次『觉得不公平』的事，问题出在哪一类公平上？」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带学员现场盘一遍：团队每人是什么型、首选哪两法、一个具体动作。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这是模块四的核心练习。重点抓「被漏掉的人」，提醒学员团队里安静的人最容易被忽视。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收尾点题：方法会用了、人也看准了，最后还差一步——怎么谈，才能真正谈到他心里。进入模块五。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模块五是全天第二个重点（⭐）。所有方法最终通过「一次对话」落地——再好的激励设计，也替不了一次真诚的谈话。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点破：管理者最被低估的能力，是「和人好好谈一次话」。很多善意，因为没说出口而传丢了。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逐条举例。好的开场通常不是给建议，而是「看见 + 提问」——为 SPARK 的 S 和 P 铺路。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五步总览。强调最容易漏 P 和 A——多数人直接跳到给建议。K 一定要他自己选，你选的他不真做。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逐阶讲。重点提醒 R 不是灌鸡汤，是帮他看到真实价值；K 两句缺一不可：自己选 + 你支持。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对比两种谈法。追问：「下属哪一句话是转折点？」——他说出「没什么意义」那句，才是真原因。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这是本课最核心的练习。不要打断学员的失手，让他自己在复盘里发现「一给建议对方就闭嘴」。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收尾点题：会谈了，最后一步就是把今天学的，变成明天就能做的事。进入模块六。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模块六是收口模块。前5模块给认知和方法，这里缝成整体，并变成一份明天就能执行的计划。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把6模块串成一条链。重点：他没有停在「谈完就完」，而是回到第一步重新诊断——循环才转得起来。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讲正循环和负循环。两个循环的起点，都是管理者那一次「给不给机会」的选择。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追问：「你的团队现在在正循环还是负循环里？要撬动飞轮，第一步最该动哪个点？」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讲反例 vs 正例：「我回去要多关心团队」是决心不是计划；「下周三前给5人做五问、下周五给小李公开认可」才是计划。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全天收官练习。同桌互挑三问是质量关。承诺环节自愿，但鼓励说出来。讲师记录作为收尾。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全景收束。让每人分享「今天最大的一个转变」和「只带走一个方法会带哪个」。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结课。重申核心信念，介绍课后支持与带走件，提示贴在工位上。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701784" y="1129284"/>
            <a:ext cx="1170432" cy="1170432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217152" y="644652"/>
            <a:ext cx="2139696" cy="2139696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41664" y="169164"/>
            <a:ext cx="3090672" cy="3090672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076688" y="1504188"/>
            <a:ext cx="420624" cy="420624"/>
          </a:xfrm>
          <a:prstGeom prst="ellipse">
            <a:avLst/>
          </a:prstGeom>
          <a:solidFill>
            <a:srgbClr val="8DC64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286000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8DC643"/>
                </a:solidFill>
                <a:latin typeface="Microsoft YaHei"/>
                <a:ea typeface="Microsoft YaHei"/>
              </a:rPr>
              <a:t>MOTIVATING TEAMS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43200"/>
            <a:ext cx="107899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团队激励与敬业度管理</a:t>
            </a:r>
          </a:p>
        </p:txBody>
      </p:sp>
      <p:sp>
        <p:nvSpPr>
          <p:cNvPr id="9" name="Rectangle 8"/>
          <p:cNvSpPr/>
          <p:nvPr/>
        </p:nvSpPr>
        <p:spPr>
          <a:xfrm>
            <a:off x="841248" y="3840480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429768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0">
                <a:solidFill>
                  <a:srgbClr val="CFDDD8"/>
                </a:solidFill>
                <a:latin typeface="Microsoft YaHei"/>
                <a:ea typeface="Microsoft YaHei"/>
              </a:rPr>
              <a:t>诊断 · 点燃 · 持续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01 / 63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一天七小时，我们怎么走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0240" y="192024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57400" y="192024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主题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7784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71500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焦点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0120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3836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920240" y="263347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57400" y="263347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开场与敬业度诊断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57784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1500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看清团队真正卡在哪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60120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3836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920240" y="3346704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57400" y="3346704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看清激励的本质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57784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1500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双因素·内驱力三要素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60120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3836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920240" y="4059936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057400" y="4059936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DRIVE 激励五法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57784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71500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零成本激励·可落地清单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60120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3836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920240" y="4773168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057400" y="4773168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激励的差异化与公平感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577840" y="4773168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715000" y="4773168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画像四型·对照表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60120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73836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920240" y="548640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057400" y="548640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SPARK 激励对话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577840" y="548640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715000" y="548640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看见·探问·点燃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601200" y="548640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738360" y="548640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619963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619963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920240" y="619963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2057400" y="619963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整合与行动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577840" y="619963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715000" y="619963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30 天敬业度提升计划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601200" y="619963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738360" y="619963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三条主线：看清问题（一~二）→ 找对方法（三~四）→ 谈出行动（五~六）。核心洞察：人的状态，是管理者管理方式的镜子。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63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63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GOAL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结课，你能做到这 6 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1920240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17320" y="1920240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6968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00684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行为动词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80160" y="2633472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2633472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诊断团队敬业度，说出最影响士气的 1-2 个真问题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86968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0684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诊断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80160" y="3346704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417320" y="3346704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区分外在激励与内在驱动，说清光靠钱为何留不住人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6968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0684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区分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80160" y="4059936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4059936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运用内驱力三要素，为一位下属设计有内驱力的委派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6968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0684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280160" y="4773168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417320" y="4773168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使用零成本激励清单，拿出 5 个可立即落地的动作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86968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00684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使用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280160" y="5486400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486400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 SPARK 五步，把士气低落的谈话谈成有共识有行动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869680" y="548640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006840" y="548640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280160" y="6199632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417320" y="6199632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制定一份针对真实团队的 30 天敬业度提升计划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869680" y="619963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006840" y="619963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 6 条也是课前/课后自评的维度，结课用同表对比。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63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63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看清问题 → 找对方法 → 谈出行动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看清问题（敬业度诊断·激励本质：模块一~二）→ 找对方法（DRIVE 五法·差异化激励：模块三~四）→ 谈出行动（SPARK 对话·行动计划：模块五~六）。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核心洞察：人的状态，是管理者管理方式的镜子——你不改变管理方式，别指望人改变状态。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63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63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一分钟说清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这门课，到底讲什么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一句话：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不是什么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不是「画大饼」或「打鸡血」——那是忽悠，留不住人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在权限有限的前提下，点燃一个人内在的「愿意干」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为什么值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薪酬晋升是公司给的，认可/成长/意义/自主是你给的——后者才决定人留不留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边界：激励是「对上需求」，不是「给得更多」。给错了方向，比不给更让人寒心。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63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四类流失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人为什么会丧？四类靶心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没成长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原地踏步、没新东西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看不到未来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没认可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干了也白干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价值感被忽视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没意义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不知道为啥要干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找不到动力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不公平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付出与回报不对应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心里凉了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四类流失都源于「需求没被对上」——本课逐个破解。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63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63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学习公约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先约法三章，练习场才安全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今天这个场域，我们这么玩：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只谈真的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讲你团队里真实的人，不讲虚构案例，效果翻倍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动手练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每模块都有研讨/演练，别只听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带走一个行动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结课每人带走「一次诊断 + 一次激励 + 一次对话」的计划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伙伴同行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结课互锁，30 天后互相查「那个人状态有没有变好」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开场话术：「今天这门课不教你怎么逼人多干活，而是教你在他权限有限的现实里，把人的愿意点燃起来。接下来大部分时间在练。」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63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三个高频疑问，先回应掉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① 我又不能加薪，激励不归我管吧？——薪酬是公司的，认可/成长/意义/自主是你的（模块三）。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② 钱都留不住人，我还能怎么办？——钱消除不满，只有内驱力才点燃热情（模块二）。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③ 团队里没劲的人，怎么谈才能谈动他？——用 SPARK 五步，带结构地谈（模块五）。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08 / 63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08 / 63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PRE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先标起点，结课看变化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508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课前自评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61120" y="1920240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098280" y="1920240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课后自评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 诊断团队敬业度真问题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61120" y="2633472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98280" y="2633472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 区分外在激励与内在驱动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508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61120" y="3346704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98280" y="3346704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 用内驱力三要素设计委派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5508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961120" y="4059936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98280" y="4059936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 用零成本激励清单落地动作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1792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5508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961120" y="4773168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098280" y="4773168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 用 SPARK 五步谈一次激励对话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17920" y="548640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355080" y="548640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961120" y="5486400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098280" y="5486400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 制定 30 天敬业度提升计划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17920" y="619963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619963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961120" y="6199632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098280" y="6199632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夹在手册首页；结课用同表再测一次，做前后对比。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63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63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开场与敬业度诊断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先照镜子——看清你团队真正卡在哪，找到你的激励靶心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认知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 / 63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 / 63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你不是不会激励，你是没看见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越是忙着盯事的管理者，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越容易看不见人。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一位中层带10人，业绩不差，却叫不出3个人的名字对应的「最近在忙什么、状态怎么样」。他以为按时发工资大家自然好好干——那年走了两个骨干，走的原因不是钱，是「干得再多也没人看见」。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11 / 63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理念重塑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人的状态，是管理方式的镜子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员工的状态，很大程度上是你管理方式的一面镜子：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旧认知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人不积极是「态度问题」——他自己不争气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被低估的真相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他不积极，多半是你的管理方式没对上他的需求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真正的杠杆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你能改变的，不是他的性格，是你的管理方式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旧认知「他不积极是他的问题」❌ → 新认知「人的状态是我的管理的镜子」✅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63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一次被忽视，熄了后面所有的劲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一位干了三年的老员工，最近半年就是不想动，交代什么都「好的」然后没下文。管理者一开始以为他懒，后来才知道——他觉得「干多干少一个样，反正也没人看得见」。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反例：看不见 → 干好干坏一个样 → 人越来越冷 → 最后「人在心不在」甚至离职。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正解：把「没劲」当信息——不是他懒，是他缺的东西你一直没给。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结果对比：前者团队死气沉沉、人才流失；后者管理者开始「看见」，团队重新有劲。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案例用途：制造认知冲突——一次「被忽视」的经验，就熄了后面所有的劲。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63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63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敬业度的三个层次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层次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0" y="1920240"/>
            <a:ext cx="2286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37560" y="1920240"/>
            <a:ext cx="2011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状态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0" y="1920240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23560" y="1920240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表现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784080" y="192024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921240" y="192024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占比参考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投入 Engaged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633472"/>
            <a:ext cx="2286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37560" y="2633472"/>
            <a:ext cx="2011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心在工作里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0" y="2633472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23560" y="2633472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主动、愿意多做、有主人翁感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784080" y="2633472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21240" y="2633472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少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不投入 Not Engaged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00400" y="3346704"/>
            <a:ext cx="2286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337560" y="3346704"/>
            <a:ext cx="2011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人在心不在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0" y="3346704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23560" y="3346704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到点走、只做最低要求、混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784080" y="3346704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921240" y="3346704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多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消极怠工 Disengaged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200400" y="4059936"/>
            <a:ext cx="2286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337560" y="4059936"/>
            <a:ext cx="2011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心在对抗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0" y="4059936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23560" y="4059936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抱怨、散播负面、拖团队后腿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784080" y="4059936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921240" y="4059936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少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关键：管理者的任务不是把「不投入」直接变成「投入」，而是先阻止「投入」滑向「不投入」——下滑有过程，你有机会拦住。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63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63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挑战 · 成长 · 认可 · 关系 · 公平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① 挑战问：他知道自己的活和公司目标的关系吗？（意义感）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② 成长问：他这半年学到新东西了吗？（成长）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③ 认可问：他最近的贡献被看见了吗？（认可）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④ 关系问：他在这团队里有能交心的同事吗？（归属）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⑤ 公平问：他相信付出和回报是对应的吗？（公平）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口诀：哪项最低，先补哪项。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15 / 63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15 / 63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为什么「激励」是管理者的事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打破心结：我又不能加薪升职，激励不归我管？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公司给的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薪酬、职级、编制、福利——你审批不了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你能给的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认可、成长、意义、参与、公平的环境——全在你手上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关键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恰恰是后者，才决定一个人愿不愿意长期留在这——这才是中层的用武之地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公式：管理者的激励杠杆 = 你能给的东西 × 你给的频率 × 你给的准度。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63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自我诊断：我的敬业度靶心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写出你最想留住/最担心的 1-2 个人，用「敬业度五问」判断各自最缺哪一项，找出共同的弱项——这就是你今天的靶心；写下一句话：我最想改的一件事 + 涉及的人是谁。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个人敬业度靶心 + 1 个具体对象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写具体的人，别写「团队每个人」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用五问逐项对，找出最弱项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小组分享，互相补充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63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误区与迁移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本模块两个落地点：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误区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把「人不积极」当成态度问题，怪下属不争气——错在没看见自己的管理方式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纠偏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人的状态是管理方式的镜子；用敬业度五问找短板，先补最低那一项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迁移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写下你今天最想激励的那个人 + 他最缺的那一项（模块六行动计划的前置输入）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评估证据：学员能否说清自己团队最弱的敬业度维度与对应的人。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63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看清激励的本质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理解问题的根——为什么给钱不灵、为什么用了心却没效果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认知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19 / 63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19 / 63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你以为的激励，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可能一直在「用错力」。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大多数管理者不是不想激励，而是用错了力：加钱、画饼、给一样、给自己想给的。方向错了，越用力越无效。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20 / 63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激励的四个常见误区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误区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60320" y="1920240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920240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想法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1920240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52360" y="1920240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结果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加钱误区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60320" y="2633472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97480" y="2633472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「钱给到位，人自然好好干」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0" y="2633472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52360" y="2633472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涨完薪三个月又回到原样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画饼误区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0320" y="3346704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3346704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「多讲愿景，人就有奔头」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0" y="3346704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52360" y="3346704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只谈未来不谈当下，像被忽悠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公平误区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560320" y="4059936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697480" y="4059936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「激励人人有份，才叫公平」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0" y="4059936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52360" y="4059936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给所有人一样，等于没人被激励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错位误区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560320" y="4773168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4773168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「我自己在意什么，就给他什么」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315200" y="4773168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452360" y="4773168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给的是自己想给的，不是对方想要的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关键认知：激励不是「发福利」，是「对上需求」。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63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63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加薪，只买到三个月的缓冲期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一位管理者为挽留骨干申请了加薪，骨干留了下来。三个月后，同一个人又提离职。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反例：以为「加钱=激励」→ 涨完薪三个月又回到原样 → 人还是走。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正解：加薪只能填空当下不满，填不满他对成长和认可的长期需求。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结果对比：钱能带来一时的满意；成长和认可，才能带来持续的投入。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案例用途：戳破「钱能解决一切」的幻想——钱有它的天花板。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63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63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双因素理论：两类因素，两种作用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20624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420624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975104"/>
            <a:ext cx="42062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保健因素 Hygiene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743200"/>
            <a:ext cx="374904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3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350">
                <a:solidFill>
                  <a:srgbClr val="16242E"/>
                </a:solidFill>
                <a:latin typeface="Microsoft YaHei"/>
                <a:ea typeface="Microsoft YaHei"/>
              </a:rPr>
              <a:t>工资、福利、工作条件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3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350">
                <a:solidFill>
                  <a:srgbClr val="16242E"/>
                </a:solidFill>
                <a:latin typeface="Microsoft YaHei"/>
                <a:ea typeface="Microsoft YaHei"/>
              </a:rPr>
              <a:t>公司政策、管理方式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3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350">
                <a:solidFill>
                  <a:srgbClr val="16242E"/>
                </a:solidFill>
                <a:latin typeface="Microsoft YaHei"/>
                <a:ea typeface="Microsoft YaHei"/>
              </a:rPr>
              <a:t>同事关系、工作安全感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3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350">
                <a:solidFill>
                  <a:srgbClr val="16242E"/>
                </a:solidFill>
                <a:latin typeface="Microsoft YaHei"/>
                <a:ea typeface="Microsoft YaHei"/>
              </a:rPr>
              <a:t>缺了会不满，有了也不会更满意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34072" y="1920240"/>
            <a:ext cx="420624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34072" y="1920240"/>
            <a:ext cx="420624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34072" y="1975104"/>
            <a:ext cx="42062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激励因素 Motivator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2672" y="2743200"/>
            <a:ext cx="374904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3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350">
                <a:solidFill>
                  <a:srgbClr val="16242E"/>
                </a:solidFill>
                <a:latin typeface="Microsoft YaHei"/>
                <a:ea typeface="Microsoft YaHei"/>
              </a:rPr>
              <a:t>成就感、认可、成长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3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350">
                <a:solidFill>
                  <a:srgbClr val="16242E"/>
                </a:solidFill>
                <a:latin typeface="Microsoft YaHei"/>
                <a:ea typeface="Microsoft YaHei"/>
              </a:rPr>
              <a:t>责任、晋升、发展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3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350">
                <a:solidFill>
                  <a:srgbClr val="16242E"/>
                </a:solidFill>
                <a:latin typeface="Microsoft YaHei"/>
                <a:ea typeface="Microsoft YaHei"/>
              </a:rPr>
              <a:t>工作本身的意义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3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350">
                <a:solidFill>
                  <a:srgbClr val="16242E"/>
                </a:solidFill>
                <a:latin typeface="Microsoft YaHei"/>
                <a:ea typeface="Microsoft YaHei"/>
              </a:rPr>
              <a:t>有了才会真正满足、投入</a:t>
            </a:r>
          </a:p>
        </p:txBody>
      </p:sp>
      <p:cxnSp>
        <p:nvCxnSpPr>
          <p:cNvPr id="13" name="Connector 12"/>
          <p:cNvCxnSpPr/>
          <p:nvPr/>
        </p:nvCxnSpPr>
        <p:spPr>
          <a:xfrm flipH="1" flipV="1">
            <a:off x="2103120" y="457200"/>
            <a:ext cx="2926080" cy="3108960"/>
          </a:xfrm>
          <a:prstGeom prst="line">
            <a:avLst/>
          </a:prstGeom>
          <a:ln w="28575">
            <a:solidFill>
              <a:srgbClr val="E0A8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" y="58521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关键洞察：加钱只能「消除不满」，不能「点燃热情」。钱是地板，不是天花板。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63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63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别指望靠加薪点燃人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钱一旦「拿到手」，就从激励变成了「应得」：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调薪的真相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大范围调薪，满意度短期飙升，半年后回落到调薪前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真正的反差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同期不涨薪的团队：每周具体表扬 + 给挑战 + 听意见，半年后主动性和留存率更高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一句话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钱能带来一时的满意，成长和认可才能带来持续的投入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演练提示：双因素归类练习（8 min）——把 10 项裁到「保健/激励」两栏，重点辩论「晋升」和「奖金」。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63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内驱力三要素：什么才能真正点燃人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3480816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自主 Autonomy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我能自己说了算 / 给选择权、少微操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056888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340352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0352" y="2331720"/>
            <a:ext cx="3480816" cy="56692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40352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胜任 Competence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6656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我能做好、有进步 / 给挑战、反馈、培训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848600" y="3520440"/>
            <a:ext cx="256032" cy="0"/>
          </a:xfrm>
          <a:prstGeom prst="line">
            <a:avLst/>
          </a:prstGeom>
          <a:ln w="28575">
            <a:solidFill>
              <a:srgbClr val="3A6E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132064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2064" y="2331720"/>
            <a:ext cx="3480816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32064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联结 Relatedness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8368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我和团队有连接 / 归属、被看见、有关系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关键公式：内驱力 = 自主 + 胜任 + 联结。钱是「保健」，这三样才是「激励」——而且大多不花钱。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63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63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三要素缺了，人是什么状态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诊断口诀——先看他缺哪一样：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缺自主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「反正是你说，我照做」——人被管成了执行工具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缺胜任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「我在这儿能学到什么？」——力不从心或原地踏步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缺联结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「这儿没我也一样」——游离在团队之外，觉得自己可有可无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互动问题：你自己现在最看重哪一样？先懂自己，才懂别人。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63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练习：我的人，缺哪一样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选一位真实下属（延续模块 1 的那位），对照内驱力三要素逐项判断：他的自主够吗？胜任够吗？联结够吗？写出「他最缺的那一项 + 我可以做的一个动作」，同桌互评：这个动作真的能补上那一项吗？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他最缺的一项 + 一个补位动作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诊断比开药方更重要——很多管理者的问题是给错了药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三要素逐项过，别凭感觉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同桌互评：「这个动作能补上那一项吗？」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63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坑在哪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激励的坑，多半来自「用错了力」——加钱消除不满，画饼解决不了当下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根在哪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保健因素让人「不难受」，激励因素才让人「想往前」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钥匙在哪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内驱力 = 自主 + 胜任 + 联结——诊断准了，方法才灵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评估证据：学员能否说清下属最缺的内驱力要素，并说出对应动作。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63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DRIVE 激励五法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零成本激励——五把不花钱、却威力很大的钥匙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重点模块 · 75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29 / 63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29 / 63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我能管人，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但我管不了公司的钱包。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中层的天然尴尬：加薪要过预算、排队；职级坑就几个；预算常年冻结。「激励」两个字，往往被直接等同于「花钱」。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30 / 63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公司给的 VS 你能给的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M03 · 理念重塑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受制于　公司给的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薪酬、职级、编制、福利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你审批不了、也改不了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有限、要排队、要靠争取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只能短期留人，留不住心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主动权在　你能给的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认可、成长、意义、参与、环境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全在你手上，不用审批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高频、即时、可天天做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才决定人愿不愿意长期留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63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63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DRIVE 激励五法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1993392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D 给成长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Development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给有挑战的新任务、学习机会、反馈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16352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816352" y="2057400"/>
            <a:ext cx="1993392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16352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R 给认可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53512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Recognition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9232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及时、具体、公开地肯定贡献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84064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84064" y="2057400"/>
            <a:ext cx="1993392" cy="8229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84064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I 给参与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21224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Involvement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66944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让人参与决策、有发言权、有所有权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51776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51776" y="2057400"/>
            <a:ext cx="1993392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51776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V 给意义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88936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Vision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34656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讲清这件事为什么重要、和他有什么关系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619488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619488" y="2057400"/>
            <a:ext cx="1993392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19488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E 给环境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56648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Environment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02368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营造公平、安全、有归属的氛围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关键：五法都不需要预算，但都需要「用心」和「时间」。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63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63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逐法详解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五法怎么用 + 一句话话术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1920240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48840" y="1920240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做法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920240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1920240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一句话话术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D 成长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11680" y="2633472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148840" y="2633472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给「略高于能力」的任务、轮岗、辅导、反馈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2633472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633472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「这件事有点挑战，但我觉得你能拿下，我陪你过难关。」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R 认可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11680" y="3346704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148840" y="3346704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当场、具体、说清「你做了什么 + 带来什么价值」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46704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46520" y="3346704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「你今天会上那个数据澄清得太关键了，客户当场就信了。」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I 参与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011680" y="4059936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148840" y="4059936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重要决定征求意见、让人牵头项目、给主人身份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59936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4059936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「这个方案我想听听你的看法，你来牵头怎么样？」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V 意义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011680" y="4773168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148840" y="4773168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把任务和更大的目标、用户、团队价值连起来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73168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46520" y="4773168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「你整理的这份数据，是让一线同事少跑三趟腿的。」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E 环境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011680" y="5486400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48840" y="5486400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规则透明、赏罚公正、允许试错、把人当人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5486400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46520" y="5486400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「这次没成不要紧，我们复盘下怎么改善。」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关键：认可要「具体」，不能只说「干得好」——具体的认可才可信。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63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63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同样的表扬，一个记了一整年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小李把客户投诉的处理时间从 3 天压到了 1 天，直接挽回了一个大客户。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反例：「小李，干得不错。」——模糊，没分量，转头就忘。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正解：「小李，你这次把客户投诉的处理时间从 3 天压到 1 天，直接挽回了一个大客户。」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结果对比：同样一句表扬，具体的那个让小李记了一整年。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案例用途：证明「具体」的力量——认可的价值，全在细节里。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63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63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核心工具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零成本激励清单（节选）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D 成长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记下每人想学什么，安排一次学习机会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把大任务拆成能自己拍板的小任务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R 认可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周会上点名说他的一个小成就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手写一张感谢卡（比微信有分量）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I 参与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让下属代表团队开一次跨部门会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重要决定前先问一句「你怎么看」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V 意义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派活时多说一句「这件事对谁有用」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把团队成果和一线反馈连起来讲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完整清单共 20 个「明天就能做」的动作。活动：圈出你本周就能做的 3 件。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63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63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为什么清单比「决心」好用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一位管理者拿着清单圈了三条：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第一件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周会点名表扬 1 个人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第二件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给 1 个人一个能自己拍板的小任务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第三件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给团队立一条「复盘不追责」的规矩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他的反馈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三件小事一周内全做了——「比我原来想的『得搞个大活动』容易一百倍」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关键：激励不是靠「想起来才做」，是靠「清单化的动作天天做」。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63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练习：一次激励设计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延续模块 1、2 的那位下属，按模板填写：对象 / 他最缺的那一项 / 我要用的 DRIVE 哪两法 / 具体动作（做什么）/ 时间（什么时候做）/ 我的一句话。小组互评三问：具体吗？可执行吗？对上他的需求吗？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一份具体到时间与动作的激励设计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重点拦住「太笼统」的设计——「多鼓励他」不是动作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「下周三例会上点名表扬他的客户跟进」才是动作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小组互评：具体吗？可执行吗？对上他的需求吗？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63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武器在哪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中层的激励武器不是预算，是认可、成长、意义、参与、环境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口诀在哪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DRIVE：给成长、给认可、给参与、给意义、给环境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落点在哪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落到动作才叫激励——「哪天、对谁、做什么、说什么」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评估证据：学员能否拿出一个具体到时间与动作的激励设计。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63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激励的差异化与公平感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哪把钥匙开哪把锁——看人下菜，再补上公平这块地基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精细化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39 / 63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39 / 63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同一套方法，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对不同的人，效果天差地别。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对一个人是「机会」的东西，对另一个人可能是「折腾」；对一个人是「关怀」，对另一个人可能是「越界」。激励的失败，十次有八次不是给得不够，是给错了。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40 / 63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激励画像四型（当前需求的快照）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画像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774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核心需求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488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最有效的激励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778240" y="1920240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15400" y="1920240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最无效的激励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进取型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3774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成长与晋升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5488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9204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挑战任务、曝光机会、辅导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778240" y="2633472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15400" y="2633472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简单重复的活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稳重型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3774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安全与稳定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75488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89204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明确规则、可靠保障、不折腾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778240" y="3346704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915400" y="3346704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频繁变动、模糊承诺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关系型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3774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归属与被认可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75488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89204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团队活动、公开肯定、关怀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778240" y="4059936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915400" y="4059936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冷冰冰的任务派发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自主型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37744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自由与掌控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754880" y="4773168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892040" y="4773168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放权、弹性、结果导向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778240" y="4773168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915400" y="4773168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事无巨细的盯梢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注意：这不是给人贴标签，是「当前需求的快照」——人会变，画像也会变。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63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63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四型一句话识别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进取型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「有新东西学、有舞台，我就有劲」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给他更难的项目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稳重型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「规则清楚、别老变，我就安心」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把规则定清楚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关系型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「被认可、被关怀，我就暖」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公开肯定 + 关怀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自主型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「结果我要，过程你定」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放权 + 结果导向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互动：为什么「稳重型」的人常被贴「没上进心」的标签？——不是没上进心，是需求和你以为的不一样。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63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63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公平感：激励的隐形地基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3480816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分配公平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结果分配是否合理 / 让贡献和回报挂钩，别大锅饭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056888" y="3520440"/>
            <a:ext cx="256032" cy="0"/>
          </a:xfrm>
          <a:prstGeom prst="line">
            <a:avLst/>
          </a:prstGeom>
          <a:ln w="28575">
            <a:solidFill>
              <a:srgbClr val="E72C3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340352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0352" y="2331720"/>
            <a:ext cx="3480816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40352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程序公平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6656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过程是否透明 / 规则公开、标准统一、不搞暗箱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848600" y="3520440"/>
            <a:ext cx="256032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132064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2064" y="2331720"/>
            <a:ext cx="3480816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32064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互动公平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8368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是否被尊重对待 / 解释清楚、倾听意见、给理由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关键认知：很多时候人不是嫌给得少，是嫌「不公平」——透明本身就是一种激励。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63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63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同样的奖金，两种团队氛围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一位管理者给团队发奖金，只公布结果、不解释理由，以为「反正发了钱大家都高兴」。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反例：只公布结果 → 团队暗流涌动 → 人人打听「为什么他多我少」。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正解：每次说明评定标准，让每个人知道「钱是怎么算的」。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结果对比：同样的奖金，团队氛围完全不同——透明，让公平可被感知。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案例用途：证明公平不只是「给得对」，更是「让人相信给得对」。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63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63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核心工具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激励方式对照表：谁，用哪两法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画像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774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首选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488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首选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32320" y="1920240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69480" y="1920240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一句话动作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进取型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3774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D 给成长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5488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9204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R 给认可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32320" y="2633472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69480" y="2633472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给更难的项目 + 公开肯定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稳重型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3774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E 给环境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75488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89204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R 给认可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32320" y="3346704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69480" y="3346704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把规则定清楚 + 稳定认可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关系型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3774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R 给认可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75488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89204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E 给环境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132320" y="4059936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269480" y="4059936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公开肯定 + 给归属感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自主型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37744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I 给参与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75488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89204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V 给意义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132320" y="4773168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269480" y="4773168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让他牵头 + 讲清价值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有了对照表，激励不再是「凭感觉」，而是「照着匹配」——从「用心」到「用准」的升级。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63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63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练习：团队激励盘点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列出你团队的 3-5 人，每人一行填写：姓名 / 画像 / 当前最缺（模块 2 三要素）/ 我准备用的 DRIVE 方法 / 什么时候做。同桌互查两问：有没有「给错人」的情况？有没有人被长期忽略了？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全团队激励盘点表（每人都有画像+方法+时间）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从「激励一个人」升级到「照顾一整个团队」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重点关注「被漏掉的人」——团队里最安静的那个，往往最容易被忽视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同桌互查画像与方法是否匹配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63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没有万能激励法，同一套方法对不同的人效果天差地别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看型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激励画像四型：进取 / 稳重 / 关系 / 自主——先懂人，再用方法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看地基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公平是三块地基：分配、程序、互动——透明本身就是激励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评估证据：学员能否为团队每位成员匹配画像与对应方法。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63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SPARK 激励对话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把善意传递出去——一次谈话，谈动一个人的心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重点模块 · 75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48 / 63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48 / 63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激励不是「放在心里」，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是「谈出来」。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认可需要你说出口，成长需要你和他商量，参与需要你邀请他，意义需要你讲给他听。一次真诚的对话，抵得上一百次默默的关心。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49 / 63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陷阱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激励对话的三个陷阱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陷阱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60320" y="192024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92024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表现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0" y="192024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35240" y="192024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后果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说教式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60320" y="2633472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97480" y="2633472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一上来就讲道理、给建议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0" y="263347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35240" y="2633472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对方越听越关上门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评判式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0320" y="3346704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3346704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把谈话变成评价甚至批评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0" y="3346704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35240" y="3346704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对方立刻防御，不再说真话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交易式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560320" y="4059936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697480" y="4059936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只谈条件不谈人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0" y="4059936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35240" y="4059936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讲完人心更凉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好的激励对话方向恰好相反：先懂人，再谈事；先接情绪，再找出路。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63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63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SPARK 激励对话五步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1964131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S 看见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See / 说出他的状态和价值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540203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823667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823667" y="2331720"/>
            <a:ext cx="1964131" cy="56692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23667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P 探问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69971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Probe / 开放问题了解他卡在哪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815230" y="3520440"/>
            <a:ext cx="256032" cy="0"/>
          </a:xfrm>
          <a:prstGeom prst="line">
            <a:avLst/>
          </a:prstGeom>
          <a:ln w="28575">
            <a:solidFill>
              <a:srgbClr val="3A6E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098694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98694" y="2331720"/>
            <a:ext cx="1964131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98694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A 认可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44998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Acknowledge / 认可感受与贡献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090258" y="3520440"/>
            <a:ext cx="256032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7373722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73722" y="2331720"/>
            <a:ext cx="1964131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73722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R 重构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0026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Reframe / 帮他看到新的可能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365285" y="3520440"/>
            <a:ext cx="256032" cy="0"/>
          </a:xfrm>
          <a:prstGeom prst="line">
            <a:avLst/>
          </a:prstGeom>
          <a:ln w="28575">
            <a:solidFill>
              <a:srgbClr val="E0A8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9648749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648749" y="2331720"/>
            <a:ext cx="1964131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48749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K 点燃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95053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Kindle / 一起定他自己选的行动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关键公式：点燃 = 被看见（S）+ 被理解（P+A）+ 看到新可能（R）+ 自己选的一步（K）。K 必须让他自己选。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63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63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逐阶详解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五步话术 + 关键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1920240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48840" y="1920240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一句话话术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920240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01000" y="1920240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关键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 看见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11680" y="2633472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148840" y="2633472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「我注意到你这段时间在 X 上花了很多心思。」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63840" y="2633472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01000" y="2633472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说具体，不说空话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P 探问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11680" y="3346704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148840" y="3346704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「你自己怎么看现在的状态？最提不起劲的是哪块？」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0" y="3346704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01000" y="3346704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开放问题，别把答案塞给他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A 认可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011680" y="4059936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148840" y="4059936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「换我是你，遇到这种情况也会觉得没劲，这不奇怪。」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63840" y="4059936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001000" y="4059936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认可感受 ≠ 同意做法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R 重构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011680" y="4773168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148840" y="4773168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「也许现在看是麻烦，但它是你最有机会证明自己的舞台。」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63840" y="4773168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001000" y="4773168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帮他看到没看到的价值，要真实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K 点燃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011680" y="5486400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48840" y="5486400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「你想先从哪一件事开始？需要我给你什么支持？」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863840" y="5486400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001000" y="5486400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让他自己选 + 你承诺支持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话术是脚手架，不是台词。好话术的背后是好态度：真看见、真好奇、真尊重。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63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63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转折点，在他终于说出那句真话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一位骨干最近交活敷衍、开会不发言。管理者想和他谈。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错误谈法：评判「状态不行啊」→ 下属「没事」→ 说教「年轻人要有拼劲」→ 下属「好的我会调整」→ 问题照旧。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正确谈法：S 看见 + P 探问 → 下属说出「我觉得做的活没什么意义，也没成长」→ A 认可 + R 重构 + K 点燃。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结果对比：谈出了真实原因，谈出了一个「他自己选的」行动——下周整理一份客户分析。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谈话的转折点，往往不在你说了什么「高招」，而在你终于让对方说出了那句真话。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63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63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练习：激励对话角色扮演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三人一组：管理者 / 下属 / 观察员。场景三选一：A 老员工觉得「也就这样了」；B 新人被否定后怀疑自己；C 能人业绩好但常和同事起冲突。管理者必须走完 SPARK 五步，重点练 P 和 K；观察员按五步打钩，指出漏了哪一步、哪步变成了说教。轮转，每人至少当一次管理者。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一次完整走完 SPARK 五步的对话 + 观察记录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复盘三问：① 你听见他真正在意的是什么？② 你的 K 是他选的还是你给的？③ 哪一步最卡？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第一轮往往有人本能跳到给建议——不打断，等复盘时让他自己发现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练到能在对方有情绪时还稳住、还问得出真话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63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最重要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激励最重要的工具，是一次真诚的对话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要避开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三个陷阱：说教、评判、交易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要记住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SPARK 五步：看见、探问、认可、重构、点燃——最后一步一定他自己选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评估证据：学员能否完整走完 SPARK 五步、并让对话对象说出真实顾虑。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63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整合与行动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把一天缝成一条闭环，变成明天就能执行的计划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收口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56 / 63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56 / 63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一页激励闭环图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305" y="2349094"/>
            <a:ext cx="1623382" cy="768553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7719687" y="3117647"/>
            <a:ext cx="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>
            <a:off x="6096305" y="4654753"/>
            <a:ext cx="1623382" cy="768553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4472923" y="4654753"/>
            <a:ext cx="1623382" cy="768553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4472923" y="3117647"/>
            <a:ext cx="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4472923" y="2349094"/>
            <a:ext cx="1623382" cy="768553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678985" y="1873606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4705" y="191018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① 诊断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4705" y="2330806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敬业度五问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2367" y="2642159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48087" y="2678735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② 看本质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8087" y="3099359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内驱力三要素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2367" y="4179265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48087" y="4215841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③ 用方法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48087" y="4636465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DRIVE 五法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678985" y="4947818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24705" y="4984394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④ 看对人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24705" y="540501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激励画像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055603" y="4179265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101323" y="4215841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⑤ 谈一次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01323" y="4636465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SPARK 对话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055603" y="2642159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101323" y="2678735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⑥ 持续跟进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01323" y="3099359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回到①重新诊断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1722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核心洞察：激励不是一次性动作，是一个持续「关注—回应」的循环。转起来，团队才会自己往前走。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63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63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成长飞轮：转起来，越转越快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30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>
            <a:off x="609630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422178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422178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678985" y="1873606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24705" y="191018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你给机会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4705" y="2330806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给成长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5350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922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他更有能力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9922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干得更好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78985" y="4947818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24705" y="4984394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被认可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4705" y="540501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更愿意投入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0446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5018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更敢给机会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5018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回到起点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1722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关键公式：激励飞轮 = 给机会 × 给认可 × 给意义。一旦转起来越转越快，一旦停下来越停越难重启。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63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63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两个循环，起点是同一个选择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同一个团队，管理者可以从正反两个方向启动飞轮。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负循环：觉得「新人不行」→ 不给机会 → 没成长 → 干得一般 → 更确信「他不行」→ 更不给机会。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正循环：给新人一个项目 → 做成了 → 会上被表扬 → 更主动揽活 → 给更大的项目。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结果对比：两个循环的起点，都是管理者那一次「给不给机会」的选择。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案例用途：证明飞轮转不转，不取决于你多用力，取决于你有没有推动那第一个点。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63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63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行动计划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30 天敬业度提升计划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部分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0" y="1920240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423160" y="1920240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对象 / 内容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412480" y="1920240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49640" y="1920240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一次诊断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286000" y="2633472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423160" y="2633472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团队最弱的一项（1-2 个）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0" y="2633472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49640" y="2633472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用敬业度五问找短板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一次激励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286000" y="3346704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423160" y="3346704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谁 / 用什么法（具体人 + DRIVE 哪法 + 时间）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412480" y="3346704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49640" y="3346704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给谁、用哪法、哪天做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一次对话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286000" y="4059936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423160" y="4059936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和谁谈 / 谈什么（具体人 + 焦点议题 + 时间）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412480" y="4059936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49640" y="4059936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 SPARK 五步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一个承诺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286000" y="4773168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423160" y="4773168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30 天后我会验证（可衡量的结果）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412480" y="4773168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49640" y="4773168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可验证，不能是决心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关键：每件事都要「具体到人、具体到时间、具体到可验证的结果」。决心谁都有，计划才值钱。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63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63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练习：填写 30 天计划 + 一句话承诺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延续全天积累的靶心和对象，填写 30 天计划：一次诊断（团队最弱项）/ 一次激励（谁+什么法+时间）/ 一次对话（和谁+焦点+时间）/ 一个承诺（30 天后可验证的结果）。同桌互挑三问：这人具体吗？这动作可执行吗？结果可验证吗？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一份可执行、可验证的 30 天计划 + 一句承诺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个人填写 8 min + 同桌互挑 7 min + 全班承诺 5 min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承诺环节不强制——但说出来的承诺，兑现率是写下来的两倍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拦住「多关心团队」这类空泛对象与不可执行动作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63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课程总结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三句话带走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一天六模块，全景回顾：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人的状态，是管理方式的镜子——你不改变管理方式，别指望人改变状态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钱消除不满，成长、认可、意义、自主才能点燃热情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激励不是说服，是点燃——让一个人自己燃起来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压缩成一句：你管不了公司的薪酬包，但你管得了「你团队里那个人今天有没有被看见」。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63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63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3657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600" b="1">
                <a:solidFill>
                  <a:srgbClr val="FFFFFF"/>
                </a:solidFill>
                <a:latin typeface="Microsoft YaHei"/>
                <a:ea typeface="Microsoft YaHei"/>
              </a:rPr>
              <a:t>激励的最高境界，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023360"/>
            <a:ext cx="3657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8DC643"/>
                </a:solidFill>
                <a:latin typeface="Microsoft YaHei"/>
                <a:ea typeface="Microsoft YaHei"/>
              </a:rPr>
              <a:t>是「跟着你干，有劲」。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你管不了公司的薪酬包，</a:t>
            </a: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但你管得了「你团队里那个人</a:t>
            </a: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今天有没有被看见」。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一天结束了，你的激励闭环，</a:t>
            </a: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从今天开始转。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课后支持：AI 陪练 · 30 天复盘节点 ·</a:t>
            </a: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带走件：零成本激励清单 + 30 天计划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63 / 63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团队激励与敬业度管理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63 / 63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