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开场：今天讲一件事——为什么有的对话越谈越顺，有的话越谈越崩？关键不在口才，在你会不会用 AI 帮你想清楚、陪你练顺。但底线是：那句最要紧的话，永远你自己说。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导览课程地图：先给全局感。模块四演练占比最高（110 分钟），是全天重心。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点明目标动词都是可观测的（识别/区分/运用/制定）。让学员知道验收标准。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主线页：把 6 模块逻辑串成一句话。想清楚、练顺、复盘干净——但话说出口，责任在你。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开场核心区分：AI 是陪练不是替身。这正是本课与一般「AI 提效课」最大的不同。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开场案例：制造痛点共鸣，让学员看到自己。引出核心命题——不是口才问题，是准备问题。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开场自评：让学员带着真实痛点进入课程。强调不点名、不外传，建安全域。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约定页：开场立规矩，为全天高强度的演练扫清障碍，并明确手机是教具。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把学员的注意力引向「练」，建立「今天要开口」的预期。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模块一开场：先对齐认知——对话失败有规律，不是运气问题。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点明模块核心：多数谈崩不是观点对立，是情绪抢先接管。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三源对照页：这是全课诊断框架。强调三源要用三种不同解法，不能一招通吃。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杏仁核劫持页：交代 Goleman 来源。让学员理解「讲道理没用」的生理原因。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预警信号页：把「情绪」落到可观察的身体信号上，学员才抓得住。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刹车动作页：给一个可立刻上手的动作。强调刹车是为了夺回主动权，不是忍让。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案例页：用具体场景让「先接情绪」从概念变成看得见的选择。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练习1：把诊断框架落到学员自己真实的对话上。这是模块一的落地锚点。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小测巩固：正确答案 B。先接情绪再谈事，是三源框架的直接应用。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模块二开场：从「AI 会不会取代我」转向「我在不在回路里」，这是本课的分水岭。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HITL 页：把学员从焦虑拉到可操作的框架。交代 Parasuraman &amp; Riley 来源。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认知外包页：用冰山隐喻讲清「省时间」背后的代价。强调这是本课最需要警惕的一点。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强观点页：把认知外包的后果讲狠一点，为「人在回路」建立必要性。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四个可为 / 三个不可为页：本模块核心。学员要能背出这七个。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案例页：把「认知外包」的成本具体化到一个人的三个月变化上。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练习2：把边界判断变成可操作的卡。8 条覆盖想/备/练/复盘与共情/承诺/担责。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小测巩固：正确答案 C。共情/承诺/担责是三不可为。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模块三开场：本课第一个重点模块。讲清「准备」的三个层次，再上工具。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三层次页：讲清「想清→写清→说清」的顺序，解释为什么直接抄话术没用。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GROW 环页：交代经典来源（Whitmore）。强调 R 里必须把「事实」和「判断」分开。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GROW 提问表：把每一步落成一句可复述的自问，学员能直接抄回去用。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CRISPE 页：交代公共提示词框架。强调 I（背景）和 E（多方案）最容易被漏掉。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 要点页：解释「要多个方案」为什么是保证「人在回路」的关键动作。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练习3 全课重点一：这是学员第一次真正用 AI 帮自己准备。强调「开场句要改成自己的话」。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模板页：给学员一个可视化的成品参照，让练习3 有明确落点。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过渡页：用一句强观点收束模块三，把「准备」和「敢开口」连起来，为模块四铺垫。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模块四开场：全天核心模块。前面所有准备，都在这里落地。演练占比最高。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核心观点页：重新定义对话目标。这是模块四的总纲。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案例页：用「赢了但更糟」的强烈反差，立住「说清楚≠说赢」这条主线。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SBI 页：介绍来源与三要素。核心是「说行为不说评价」，这是对方能听下去的前提。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对照页：最直观的一页。反复强调 B 里不能有形容词，这是学员最容易犯的错。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练习4：SBI 改写。用互查机制抓「B 里有形容词」这个高频错误。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倾听四层页：交代 Scharmer《Theory U》来源，说明四层越往下越深。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四层对照表：用同一个场景贯穿四层，让学员看见「层次决定结果」。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练习5：逐层复听。让学员从「说的人」的感受里反过来理解倾听层次。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NVC 页：交代 Rosenberg《非暴力沟通》来源。强调四步是「情绪处理顺序」。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NVC 案例页：用极端场景（拍桌子）证明 NVC 的现场威力。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三场景页：交代演练规则与角色轮转，强调每人必须开口一次。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观察员表页：把「演练」变成「有标准的演练」。六项是学员互评的抓手。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陪练页：把模块二、三的 AI 用法接到模块四的演练里，形成闭环。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小测巩固：正确答案 C。B 里不许出现形容词，是 SBI 的铁律。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模块五开场：前面教谈前和谈中，这个模块补上「谈后」——很多人对话没效果，是说完就散了。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三种谈完就散：当场答应事后忘 / 没谈成回避 / 谈崩了自责。引出复盘的必要性。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案例页：区分「后悔」和「复盘」，这是本模块的认知转折点。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复盘四问页：明确标注「改编自 Kolb」。强调第 3 问只改一点，改三点等于没改。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为什么 AI 适合复盘的页面：既讲优势，也划红线。为模块六的护栏埋线。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练习6：把四问落到学员自己的演练上。互读第 3 问是关键质量关卡。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SMART 页：交代 Doran 来源。强调「别人看不出你有没有做到的，都不是 SMART」。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对照页：用真实改写让学员感受「空承诺」和「SMART」的差别。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练习7：SMART 承诺改写。重点是当场把空话改成可检查的动作。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模块六开场：这是收口模块。前面讲怎么用，这个模块讲怎么用得放心、用得久。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三道护栏页：合规底线，务必讲透。可结合公司信息安全规定加强说服力。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三案例页：把三道护栏的后果具体化，用真实感增强说服力。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练习8：红线自查。把三道护栏变成可自查的清单。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SCARF 页：交代 Rock 来源。把五感翻译成具体做法，并给出「让 AI 帮你检查」的用法。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SCARF 案例页：把 SCARF 接到 AI 用法上，形成模块六的独特价值。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练习9：SCARF 五问检查。快速把模型用在一句话上。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30 天计划页：把全天内容落成四周可执行的节奏。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练习10：一句承诺宣读。公开承诺是全天最重要的行为锚点。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收口：把整个课程的价值锚在「行动」上。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收官清单页：让学员清楚知道带走了什么可用的东西，呼应开场。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四句携带页：给学员可随身携带的口诀。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结课金句页。一句话记住：AI 帮你练，不替你谈；那句话，永远你自己说。全课收尾，留 2 秒空白。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549640" y="1143000"/>
            <a:ext cx="2148840" cy="1143000"/>
          </a:xfrm>
          <a:prstGeom prst="round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738360" y="2514600"/>
            <a:ext cx="1965960" cy="1051560"/>
          </a:xfrm>
          <a:prstGeom prst="roundRect">
            <a:avLst/>
          </a:prstGeom>
          <a:solidFill>
            <a:srgbClr val="02455E"/>
          </a:solidFill>
          <a:ln w="17780">
            <a:solidFill>
              <a:srgbClr val="8DC6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0" y="1371600"/>
            <a:ext cx="18745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帮你把话</a:t>
            </a:r>
          </a:p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想清楚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0" y="2743200"/>
            <a:ext cx="1691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8DC643"/>
                </a:solidFill>
                <a:latin typeface="Microsoft YaHei"/>
                <a:ea typeface="Microsoft YaHei"/>
              </a:rPr>
              <a:t>那句话</a:t>
            </a:r>
          </a:p>
          <a:p>
            <a:pPr algn="ctr">
              <a:lnSpc>
                <a:spcPct val="108000"/>
              </a:lnSpc>
            </a:pPr>
            <a:r>
              <a:rPr sz="1150" b="1">
                <a:solidFill>
                  <a:srgbClr val="8DC643"/>
                </a:solidFill>
                <a:latin typeface="Microsoft YaHei"/>
                <a:ea typeface="Microsoft YaHei"/>
              </a:rPr>
              <a:t>你自己说</a:t>
            </a:r>
          </a:p>
        </p:txBody>
      </p:sp>
      <p:sp>
        <p:nvSpPr>
          <p:cNvPr id="7" name="Isosceles Triangle 6"/>
          <p:cNvSpPr/>
          <p:nvPr/>
        </p:nvSpPr>
        <p:spPr>
          <a:xfrm rot="10800000">
            <a:off x="8732520" y="2240280"/>
            <a:ext cx="310896" cy="274320"/>
          </a:xfrm>
          <a:prstGeom prst="triangle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1965960"/>
            <a:ext cx="10607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CONVERSATIONAL LEADERSHIP WITH 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450592"/>
            <a:ext cx="1078992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对话领导力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3611880"/>
            <a:ext cx="10789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8DC643"/>
                </a:solidFill>
                <a:latin typeface="Microsoft YaHei"/>
                <a:ea typeface="Microsoft YaHei"/>
              </a:rPr>
              <a:t>AI 辅助高影响对话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1248" y="4224528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452628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600" b="0">
                <a:solidFill>
                  <a:srgbClr val="CFDDD8"/>
                </a:solidFill>
                <a:latin typeface="Microsoft YaHei"/>
                <a:ea typeface="Microsoft YaHei"/>
              </a:rPr>
              <a:t>AI 帮你想 · AI 陪你练 · AI 陪你复盘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MAP · 一天怎么走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课程地图：看清失败 → 划清边界 → 三个动作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3736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87452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主题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54880" y="192024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92040" y="192024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焦点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1268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时长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3347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263347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开场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73736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7452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开场与约定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54880" y="263347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92040" y="263347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三问破冰 · 课程地图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87552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0.25H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346704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3346704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一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3736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87452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对话的胜负手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54880" y="334670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92040" y="334670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失败三源 · 三秒刹车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7552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1268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059936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059936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73736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87452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人在回路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754880" y="4059936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892040" y="4059936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四个可为 / 三个不可为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7552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01268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0.9H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48640" y="4773168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5800" y="4773168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三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73736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87452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帮你想 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754880" y="4773168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892040" y="4773168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GROW + CRISPE · 生成对话准备单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87552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01268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1.15H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48640" y="5486400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5800" y="5486400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737360" y="548640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874520" y="548640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陪你练 ⭐⭐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754880" y="5486400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892040" y="5486400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· 倾听四层 · NVC · 三场景演练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875520" y="548640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12680" y="548640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1.85H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48640" y="6199632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5800" y="6199632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1737360" y="619963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874520" y="619963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陪你复盘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754880" y="6199632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4892040" y="6199632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复盘四问（改编自 Kolb）+ SMART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9875520" y="619963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012680" y="619963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0.9H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548640" y="6912864"/>
            <a:ext cx="11887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85800" y="6912864"/>
            <a:ext cx="9144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六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737360" y="691286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874520" y="691286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边界与行动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754880" y="6912864"/>
            <a:ext cx="5120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892040" y="6912864"/>
            <a:ext cx="4846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三道护栏 · SCARF · 一句承诺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9875520" y="691286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012680" y="691286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0.75H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GOAL · 学习目标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结课，你能做到这 6 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822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192024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08760" y="192024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96696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0412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行为动词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371600" y="263347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08760" y="263347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说出对话失败的三源，识别自己最常掉进的失败模式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6696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0412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识别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371600" y="3346704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508760" y="3346704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区分 AI 能帮的四件事与不能替你的三件事（人在回路）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96696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0412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区分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4059936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08760" y="4059936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GROW + CRISPE 生成一份对话准备单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96696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10412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371600" y="4773168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508760" y="4773168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 SBI / 倾听四层 / NVC 完成向下·向上·平级三类演练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96696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10412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822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371600" y="5486400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508760" y="5486400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用复盘四问（改编自 Kolb）+ SMART 承诺完成对话后复盘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966960" y="548640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104120" y="548640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运用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822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548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6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371600" y="6199632"/>
            <a:ext cx="8595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508760" y="6199632"/>
            <a:ext cx="8321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守三道护栏，制定一份 30 天 AI 陪练计划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966960" y="619963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104120" y="619963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制定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AI 帮你想 → AI 陪你练 → AI 陪你复盘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那句话，永远你自己说。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全课主线：三个动作 + 一条红线。AI 进回路，不进你的嘴。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一个关键区分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教练式陪伴 ≠ AI 替你谈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把 AI 当替身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把聊天记录整段喂给 AI，让它直接生成话术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AI 说什么就照着说，自己不过脑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谈完把结果甩给 AI 复盘，自己不反思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出了事说「这是 AI 建议的」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3952" y="1901952"/>
            <a:ext cx="5029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把 AI 当陪练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用 AI 帮自己理清目标和事实（GROW）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让 AI 扮演对方，先练一遍接招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把 AI 当不评判的复盘搭档，逼自己想清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最终那句话自己说，责任自己担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05 / 72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一个熟悉场景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你是不是也有「该谈没谈」的对话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有个下属连续两次交付延期，你想跟他谈，但一拖再拖——怕伤关系、怕他不高兴、怕谈崩。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拖：问题放着放着，变成了更大的问题，最后炸了。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谈：先想清楚（我要达成什么），再练一遍（他会怎么反驳），然后开口。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你不是不会谈，是**在开口之前就输了**——因为你没准备，所以不敢开口。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安全域建立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匿名便签：我那次谈崩的对话（5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撕一张便签，写下你最近一次「谈崩 / 该谈没谈」的对话：一句话 + 卡在哪一步。折起来投入盒子。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一张便签（不署名）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只写事件，不写人名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写「卡在哪一步」：不敢开口 / 说错话 / 情绪上来 / 对方不听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全天会回访这些便签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OPENING · 今天的三个约定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把规矩讲在前面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练习优先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今天一半时间在练，别指望坐着听完就学会。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2816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248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安全域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248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演练内容不外传，出了教室不点名。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874520"/>
            <a:ext cx="128016" cy="4023360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手机是教具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模块三、四、五要用 AI 实操——手机拿来用，不是干扰。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今天不是来听讲的，是来练的。手机等会儿真的要用。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08 / 72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思考停顿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如果 AI 能帮你把最难的那句话练一百遍，你最想练哪一句？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带着这个问题进入今天——最后你会用 AI 真的练一次。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09 / 72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对话的胜负手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谈崩的对话，多半不是立场问题，是情绪先到了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三源：信息差 · 情绪劫持 · 立场固化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杏仁核劫持（Goleman）：情绪占线，理性掉线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身体预警 + 3 秒刹车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10 / 72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谈崩 ≠ 谈不拢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更常见的是：还没谈到事，人已经先崩了。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把「谈崩」从「对方不讲理」里解放出来——先看是不是情绪先到。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对话失败三源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谈崩，逃不出这三个源头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3505200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信息差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双方掌握的事实不一致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2A9D8F"/>
                </a:solidFill>
                <a:latin typeface="Microsoft YaHei"/>
                <a:ea typeface="Microsoft YaHei"/>
              </a:rPr>
              <a:t>信号：「你怎么会不知道？」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对策：讲清事实——唯一能靠「说清」解决的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28160" y="1874520"/>
            <a:ext cx="3505200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1960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情绪劫持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275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情绪系统接管了理性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9275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419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E72C37"/>
                </a:solidFill>
                <a:latin typeface="Microsoft YaHei"/>
                <a:ea typeface="Microsoft YaHei"/>
              </a:rPr>
              <a:t>信号：声调变 / 翻旧账 / 沉默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275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对策：先接情绪（NVC 四步），别讲道理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07680" y="1874520"/>
            <a:ext cx="3505200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99120" y="1911096"/>
            <a:ext cx="33223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立场固化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2272" y="2578608"/>
            <a:ext cx="317601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本质</a:t>
            </a:r>
          </a:p>
          <a:p>
            <a:pPr algn="l">
              <a:lnSpc>
                <a:spcPct val="112000"/>
              </a:lnSpc>
            </a:pPr>
            <a:r>
              <a:rPr sz="1200" b="0">
                <a:solidFill>
                  <a:srgbClr val="16242E"/>
                </a:solidFill>
                <a:latin typeface="Microsoft YaHei"/>
                <a:ea typeface="Microsoft YaHei"/>
              </a:rPr>
              <a:t>在争「谁对」，不是「怎么办」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72272" y="3584448"/>
            <a:ext cx="3176016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63712" y="3657600"/>
            <a:ext cx="2993136" cy="8412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信号：「必须按我的来」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2272" y="4709160"/>
            <a:ext cx="3176016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150" b="1">
                <a:solidFill>
                  <a:srgbClr val="013147"/>
                </a:solidFill>
                <a:latin typeface="Microsoft YaHei"/>
                <a:ea typeface="Microsoft YaHei"/>
              </a:rPr>
              <a:t>对策：把「谁对」换成「怎么办」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先诊断，再下药。三源不同，解法完全不同——用错药，越谈越崩。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为什么情绪一到，道理就没了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杏仁核劫持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大脑里发生了什么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情绪中枢（杏仁核）先于理性中枢（前额叶）反应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情绪一旦被触发，理性「掉线」几秒到几分钟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这几秒里，你说的话多半不是你真正想说的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对方也在同一套机制里——他在防御，不是在听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现实中长什么样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你越讲道理，他越觉得「你根本不懂我」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他翻旧账，其实是在表达「我一直没被看见」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你声音一高，他就闭嘴——闭嘴不等于服气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4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谈完之后，两个人都不记得谈了什么，只记得「很不爽」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来源：Daniel Goleman《情商》(Emotional Intelligence)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情绪起来时，身体先报警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身体预警信号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被忽略的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被忽略的警报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五个警报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颈肩发紧 / 呼吸变浅 / 声音变高 / 脸发烫 / 想立刻反驳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后果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忽略它 → 情绪接管，话说出口收不回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3 秒刹车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3 秒刹车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STOP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停 · 呼吸 · 观察 · 再开口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S：停一下（不急着回话）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T：吸一口气（把呼吸拉长）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O：观察（对方在什么情绪里）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P：再开口（先说感受，再说事）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「我先确认一下我有没有听懂——你是觉得这件事一直没人管，对吗？」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常见陷阱：刹车不是示弱，是把主动权拿回来。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案例：同一句话，两种结局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「这个项目我做不下去了」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下属把文件夹往桌上一摔：这个项目我做不下去了。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讲道理：「你就是抗压能力差，上次也这样说。」→ 他闭嘴，关系冷掉。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先接情绪：「连着被堵了三周，你是不是特别挫败？」→ 他松口，说出真实原因。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同一句话，你站在情绪那一边，还是道理那一边，决定对话走到哪里。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72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1：给自己的对话做三源归因（10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拿出你开场那张便签，用《对话失败三源归因表》判断：那次谈崩，主要是哪一源？次要哪一源？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归因表：主源 + 次源 + 一个本该用的解法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主源只能填一个，逼自己判断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大部分人的第一反应都会怪「对方不讲理」——回到三源里找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两两交流，互相看有没有诊断不同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1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对话中对方突然提高音量、开始翻旧账。此刻最该做的是？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立刻讲清事实，把道理说明白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先用一句话接住情绪，再谈事情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提高音量压回去，不能示弱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先结束对话，改天再谈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正确答案 B。情绪被接住之前，讲道理只是火上浇油——先接情绪，是刹车的核心动作。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人在回路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关键不是「AI 会不会取代我」，是「我还在不在回路里」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Human-in-the-Loop（Parasuraman &amp; Riley 1997）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认知外包：省下的思考，最后都要还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四个可为 / 三个不可为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19 / 72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换个问法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从「会不会被取代」到「我在不在回路里」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❌ 焦虑式提问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AI 会不会取代我的管理岗位？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AI 写的比我还好，那我还有什么价值？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是不是以后不用自己想了？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这个问题越想越焦虑，且无法行动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✅ 建构式提问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这件事的最终判断，是不是我做的？（Human-in-the-Loop）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AI 在哪一步帮我、哪一步我说了算？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我有没有因为它而少想了一层？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4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这个问题越想越清楚，且立刻能行动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来源：Human-in-the-Loop，Parasuraman &amp; Riley (1997)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认知外包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你省下的思考，最后都要还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3383280"/>
            <a:ext cx="11064240" cy="457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07040" y="2971800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水面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057400"/>
            <a:ext cx="11064240" cy="118872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2130552"/>
            <a:ext cx="1084478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省下的时间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578608"/>
            <a:ext cx="1084478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AI 帮你快速起草、整理、生成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749040"/>
            <a:ext cx="3505200" cy="1417320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3822192"/>
            <a:ext cx="32857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退化的判断力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4279392"/>
            <a:ext cx="3285744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不再自己想，遇事第一反应是「问一下 AI」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8160" y="3749040"/>
            <a:ext cx="3505200" cy="141732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37888" y="3822192"/>
            <a:ext cx="32857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退化的表达力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7888" y="4279392"/>
            <a:ext cx="3285744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离开 AI 提示，临场一句都接不上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7680" y="3749040"/>
            <a:ext cx="3505200" cy="1417320"/>
          </a:xfrm>
          <a:prstGeom prst="roundRect">
            <a:avLst>
              <a:gd name="adj" fmla="val 8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17408" y="3822192"/>
            <a:ext cx="32857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退化的临场力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7408" y="4279392"/>
            <a:ext cx="3285744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面对突发反应，越来越慌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34924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来源：Gerlich (2025) / Lee et al. (2025, ACM CHI) / MIT 关于认知外包的研究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21 / 72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自动化依赖是一种慢性病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你不是不会谈了，是太久没自己谈了。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AI 用久了，最危险的不是被取代，是「能力悄悄退化」而你不知道。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人在回路：能做什么 / 不能做什么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把边界划清楚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539496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5394960" cy="603504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920240"/>
            <a:ext cx="502920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AI 可以帮你的四件事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724912"/>
            <a:ext cx="91440" cy="402336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2670048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① 想清楚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3054096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帮你把模糊诉求理清、把问题问对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502152"/>
            <a:ext cx="91440" cy="402336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87552" y="3447288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② 做准备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3831336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给你框架、清单、备选答案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279392"/>
            <a:ext cx="91440" cy="402336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87552" y="4224528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③ 陪你练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87552" y="4608576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扮演对方，陪你练接招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5056632"/>
            <a:ext cx="91440" cy="402336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87552" y="5001768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④ 陪你复盘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" y="5385816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做不评判的复盘搭档，逼你想清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45352" y="1874520"/>
            <a:ext cx="5394960" cy="3977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45352" y="1874520"/>
            <a:ext cx="5394960" cy="6035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28232" y="1920240"/>
            <a:ext cx="502920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AI 不能替你的三件事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73952" y="2752344"/>
            <a:ext cx="91440" cy="402336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84264" y="2697480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共情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84264" y="3081528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AI 给不了真共情——「我理解你」必须你自己说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73952" y="3758184"/>
            <a:ext cx="91440" cy="402336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84264" y="3703320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承诺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84264" y="4087368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承诺要你兑现——不能让 AI 替你答应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73952" y="4764024"/>
            <a:ext cx="91440" cy="402336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84264" y="4709160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担责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84264" y="5093208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后果你承担——「是 AI 建议的」不是理由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铁律：AI 进回路（在你身边帮你），不进你的嘴（替你说、替你担）。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案例：省下的思考，最后都要还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「让 AI 全帮我写」的代价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一位主管把每次谈话都用 AI 生成完整话术，照着念，省心又省时。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三个月后：一旦脱离 AI 提示，他临场一句都接不上，团队也察觉他「说话不像自己」。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正确用法：AI 帮他搭骨架、练接招，但**关键那句用他自己的话**说出来。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AI 是陪练，不是替身。练得越像自己，越有用；念得越像机器，越危险。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2：AI 起草判定卡（10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用《AI 起草判定卡》8 条消息，逐条判断：这条可以交给 AI，还是必须我自己来？并写下理由。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8 条判定 + 1 条自己的红线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标准只有一个：这件事的最终责任，是否在我？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凡是「替你说、替你承诺、替你担责」的，一律不能交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同伴互查，看有没有把「共情的话」也交给 AI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2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以下哪一项**最不应该**交给 AI 代劳？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帮你梳理这次对话的目标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帮你列出对方可能的三种反应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代表你向对方表达歉意与共情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帮你把谈完的对话做结构化复盘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正确答案 C。共情必须你自己表达——AI 可以帮你准备，但不能替你说、替你担。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AI 帮你想 ⭐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准备的层次决定对话的层次——先想清，再写清，最后才说得清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GROW：把对话想清楚（Whitmore）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CRISPE：把话说给 AI 听（提示词结构）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现场生成一份《对话准备单》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27 / 72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准备的三个层次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准备的三个层次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361188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3611880"/>
            <a:ext cx="1737360" cy="713232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361188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想清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366674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我要达成什么？（目标）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25880" y="278892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325880" y="2788920"/>
            <a:ext cx="1737360" cy="713232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63040" y="278892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写清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284378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事实有哪些、路径有哪些？（结构）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1965960"/>
            <a:ext cx="7680960" cy="713232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828800" y="1965960"/>
            <a:ext cx="1737360" cy="713232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65960" y="1965960"/>
            <a:ext cx="1645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9040" y="2020824"/>
            <a:ext cx="5623560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  <a:ea typeface="Microsoft YaHei"/>
              </a:rPr>
              <a:t>开场怎么说、最坏怎么接？（话术）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48056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多数人跳过前两层直接找话术——所以话术总是「不像自己」。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72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GROW 准备法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GROW：把问题想清楚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30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H="1">
            <a:off x="609630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 flipV="1">
            <a:off x="4221785" y="3886200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4221785" y="2349094"/>
            <a:ext cx="1874520" cy="1537106"/>
          </a:xfrm>
          <a:prstGeom prst="line">
            <a:avLst/>
          </a:prstGeom>
          <a:ln w="76200">
            <a:solidFill>
              <a:srgbClr val="ECF1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678985" y="1873606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724705" y="191018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G · Goal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4705" y="2330806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这次对话要达成什么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5350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9922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R · Reality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922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事实是什么、判断是什么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78985" y="4947818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24705" y="4984394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O · Options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24705" y="540501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有哪些可能路径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04465" y="3410712"/>
            <a:ext cx="2834640" cy="950976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50185" y="3447288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W · Will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0185" y="3867912"/>
            <a:ext cx="2743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0">
                <a:solidFill>
                  <a:srgbClr val="FFFFFF"/>
                </a:solidFill>
                <a:latin typeface="Microsoft YaHei"/>
                <a:ea typeface="Microsoft YaHei"/>
              </a:rPr>
              <a:t>先做哪一步、什么时候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1722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来源：John Whitmore《Coaching for Performance》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72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GROW 关键提问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每一步，问自己一句话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0320" y="1920240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920240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问自己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产出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G · Goal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2633472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697480" y="2633472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谈完我最希望有什么不同？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一个具体、可控的目标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 · Reality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0320" y="3346704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3346704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哪些是事实？哪些是我的判断？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事实清单 + 判断清单（分开）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O · Options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560320" y="4059936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697480" y="4059936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还有别的可能吗？各自代价是什么？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2-3 条路径 + 代价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0116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7373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W · Will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560320" y="4773168"/>
            <a:ext cx="4937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4773168"/>
            <a:ext cx="4663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我决定先做哪一步？什么时候？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一个动作 + 一个时间点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CRISPE 提示词结构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MODULE 3 · 让 AI 帮你想，怎么问才对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901952"/>
            <a:ext cx="4572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直接甩问题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「帮我写一段跟下属谈绩效的话」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没有背景，AI 只能给通用模板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结果：官腔、不像自己、不敢用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再改，还是不像自己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73952" y="1901952"/>
            <a:ext cx="50292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用 CRISPE 交代清楚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C 能力角色：你是资深管理教练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R 请求：帮我准备一次绩效反馈对话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I 背景：入职 3 年的同事、两次延期、我不想伤关系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S 任务陈述：给我一份对话准备单，五段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P 语气风格：像我会说的话，别官腔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E 多方案：开场句给 3 种供我选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31 / 72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为什么 E 特别重要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要「多方案」，不要「唯一答案」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E · Extra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只给一个答案 → 你会照单全收，等于被 AI 牵着走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给三个方向 → 你才有「选」和「改成自己的话」的空间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选的这个过程，就是你把 AI 的输出变成自己的判断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记住：AI 给的是素材，你才是作者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要选项，不要答案——这一步决定了你是主人还是传声筒。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重点实操 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3：现场生成一份对话准备单（22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选一个你真实的待谈话题，用 GROW 想清 + CRISPE 问 AI，生成一份《对话准备单》，五字段：目标 G / 已知事实 R / 可选路径 O / 开场句 / 最坏预案。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22 分钟（个人 12 + 两两互评 8 + 讲师点评 2）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一份五字段对话准备单（含你自己改过的开场句）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开场句必须是「你会说的话」，不是 AI 的原句——至少改 3 处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最坏预案里写清：对方发火 / 沉默 / 反咬，你各怎么接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同桌互评：这份准备单像不像「你」会说出来的话？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3 · 一页纸长什么样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对话准备单模板（五字段）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字段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填什么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示例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目标 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谈完要达成什么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他能说出延期真实原因，并同意一个补救动作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已知事实 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事实 / 我的判断（分开写）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事实：两次各晚 2 天；判断：他可能不重视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可选路径 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2-3 条走法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①问责式 ②共情式 ③一起找障碍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开场句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773168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773168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你自己会说出口的第一句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66560" y="4773168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03720" y="4773168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「我想跟你聊聊最近两次交付，我更想听你说说卡在哪。」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⑤ 最坏预案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743200" y="5486400"/>
            <a:ext cx="40233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880360" y="5486400"/>
            <a:ext cx="37490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对方三种反应 + 你的接法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766560" y="548640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903720" y="548640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发火→先接情绪；沉默→给空间；反咬→拉回事实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一页纸，装下整场对话的地图。谈之前写，谈完对照。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72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准备越充分，临场越自由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因为你知道最坏会怎样，所以你敢开口。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准备不是背稿，是给自己一张地图——地图越清楚，你越敢上路。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AI 陪你练 ⭐⭐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说清楚 ≠ 说赢——说清楚，是让对方愿意继续跟你谈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SBI：说行为，不评价人（CCL）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倾听四层：先搞清楚你在听第几层（Scharmer）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NVC 四步：接住情绪，把对抗变成一起看问题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92040" y="6665976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93208" y="6638544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三人组三场景演练：向下 · 向上 · 平级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36 / 72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说清楚 ≠ 说赢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说清楚 = 对方愿意继续跟你谈。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你赢了道理，对方输了面子——对话就结束了。这不是成功，是任务失败。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案例：赢了这一场，输了这段关系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「当场把对方说服了，但事情更糟了」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一位主管跟下属谈迟到问题，讲得非常有理：制度怎么规定、别人怎么做、你为什么特殊。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说得下属哑口无言——他赢了。下属从此不再迟到，也从此不再主动汇报任何事。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如果他先问「你最近是不是遇到什么事了」，可能会听到真实原因，再一起解决问题。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他赢了这次对话，输掉了这段关系。**对话的目标不是裁判举牌，是对方还愿意坐在桌边。**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72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SBI 反馈模型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说行为，不评价人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37744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20040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Situation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188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4023360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具体的时间、地点、场合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023360" y="338328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438912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237744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320040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Behavior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361188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行为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4023360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可观察到的具体动作，而非推论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772400" y="3383280"/>
            <a:ext cx="182880" cy="0"/>
          </a:xfrm>
          <a:prstGeom prst="line">
            <a:avLst/>
          </a:prstGeom>
          <a:ln w="28575">
            <a:solidFill>
              <a:srgbClr val="01314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138160" y="2148840"/>
            <a:ext cx="3383280" cy="2468880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8160" y="237744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4200" b="1">
                <a:solidFill>
                  <a:srgbClr val="FFFFFF"/>
                </a:solidFill>
                <a:latin typeface="Microsoft YaHei"/>
                <a:ea typeface="Microsoft YaHei"/>
              </a:rPr>
              <a:t>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38160" y="320040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Impact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8160" y="3611880"/>
            <a:ext cx="3383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0">
                <a:solidFill>
                  <a:srgbClr val="FFFFFF"/>
                </a:solidFill>
                <a:latin typeface="Microsoft YaHei"/>
                <a:ea typeface="Microsoft YaHei"/>
              </a:rPr>
              <a:t>影响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21040" y="4023360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250" b="0">
                <a:solidFill>
                  <a:srgbClr val="F2F6F4"/>
                </a:solidFill>
                <a:latin typeface="Microsoft YaHei"/>
                <a:ea typeface="Microsoft YaHei"/>
              </a:rPr>
              <a:t>该行为带来的实际后果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498348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B6B76"/>
                </a:solidFill>
                <a:latin typeface="Microsoft YaHei"/>
                <a:ea typeface="Microsoft YaHei"/>
              </a:rPr>
              <a:t>来源：Center for Creative Leadership (CCL)：S 情境 · B 行为 · I 影响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72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评价 VS 描述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同一件事，两种说法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74520"/>
            <a:ext cx="676656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89520" y="1874520"/>
            <a:ext cx="4023360" cy="45720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92808"/>
            <a:ext cx="64008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职场情境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1892808"/>
            <a:ext cx="36576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最精确的情绪词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404872"/>
            <a:ext cx="6766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589520" y="2404872"/>
            <a:ext cx="40233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你太不负责了。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2423160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上周三的项目评审，你没来也没提前说，三个部门白等了半小时。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971800"/>
            <a:ext cx="67665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89520" y="2971800"/>
            <a:ext cx="40233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990088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你最近很不积极。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2990088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这两周的晨会，你三次没发言，我担心有些问题被压住了。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3538728"/>
            <a:ext cx="6766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589520" y="3538728"/>
            <a:ext cx="40233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3557016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你怎么老是拖？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0" y="3557016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这个季度两次交付，都比你承诺的时间晚 2 天以上，我的排期被打乱了。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98932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B（行为）里不许出现形容词——「不负责」「不积极」「老」都是判断，不是行为。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40 / 72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4：SBI 改写（15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把自己 3 句「评价式」的话改写成 SBI（含向下 / 向上 / 平级各一句），两人一组互查。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15 分钟（个人 7 + 配对 8）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3 句 SBI，互查确认 B 里没有形容词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重点检查：B 里有没有形容词？有就退回去改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向上反馈时，I 要落在「对事情」的影响上，不是控诉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讲师抽查 2 组，投屏点评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72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倾听四层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先搞清楚你在听第几层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1737360" cy="13258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11680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现状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23160" y="2029968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大多数难对话卡在第 1 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4992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364992"/>
            <a:ext cx="1737360" cy="132588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3456432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症结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23160" y="3474720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两个人都以为自己真在听，其实都在确认自己的判断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09744"/>
            <a:ext cx="11064240" cy="1325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809744"/>
            <a:ext cx="1737360" cy="13258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901184"/>
            <a:ext cx="1645920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四层台阶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23160" y="4919472"/>
            <a:ext cx="9144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550" b="0">
                <a:solidFill>
                  <a:srgbClr val="16242E"/>
                </a:solidFill>
                <a:latin typeface="Microsoft YaHei"/>
                <a:ea typeface="Microsoft YaHei"/>
              </a:rPr>
              <a:t>1 下载式 → 2 事实式 → 3 同理式 → 4 生成式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四层对照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同一句抱怨，四种听法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层次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3774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146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你在做什么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1920240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23560" y="1920240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回应示例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1 下载式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774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146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只听我已知的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0" y="2633472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23560" y="2633472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「你就是抗压能力差。」→ 对话结束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2 事实式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3774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5146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听事实、听新信息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0" y="3346704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23560" y="3346704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「具体哪部分卡住了？」→ 拿到信息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3 同理式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3774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5146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听感受与视角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0" y="4059936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23560" y="4059936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「被堵了三周，你特别挫败吧？」→ 他松口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828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554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4 生成式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3774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5146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听到新的可能性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86400" y="4773168"/>
            <a:ext cx="6126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23560" y="4773168"/>
            <a:ext cx="5852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「数据拿不到，能不能先用样本跑？」→ 一起找出路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5：逐层复听（10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三人组：一人说一句抱怨（如「这活没法干」），另两人分别用第 1 层和第 3 层回应，第三轮用第 4 层。说的人反馈哪种回应让他更想继续说。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说的人一句话反馈：哪种回应让我愿意继续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关键体验「被同理」和「被评判」的差别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扮演倾听者的人要刻意压低「急着给答案」的冲动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讲师巡场，抓一个典型做全班示范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72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NVC 四步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接住情绪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1554480"/>
          </a:xfrm>
          <a:prstGeom prst="roundRect">
            <a:avLst>
              <a:gd name="adj" fmla="val 8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057400"/>
            <a:ext cx="155448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6000" b="1">
                <a:solidFill>
                  <a:srgbClr val="FFFFFF"/>
                </a:solidFill>
                <a:latin typeface="Microsoft YaHei"/>
                <a:ea typeface="Microsoft YaHei"/>
              </a:rPr>
              <a:t>NVC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2148840"/>
            <a:ext cx="8778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1">
                <a:solidFill>
                  <a:srgbClr val="013147"/>
                </a:solidFill>
                <a:latin typeface="Microsoft YaHei"/>
                <a:ea typeface="Microsoft YaHei"/>
              </a:rPr>
              <a:t>观察 · 感受 · 需要 · 请求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0" y="2880360"/>
            <a:ext cx="87782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观察：只讲事实，不加评判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感受：说出（对方的）感受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需要：找出感受背后的真实需要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4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450">
                <a:solidFill>
                  <a:srgbClr val="16242E"/>
                </a:solidFill>
                <a:latin typeface="Microsoft YaHei"/>
                <a:ea typeface="Microsoft YaHei"/>
              </a:rPr>
              <a:t>请求：具体、可做、可拒绝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74904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3749040"/>
            <a:ext cx="146304" cy="13716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886200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话术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5196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50" b="0">
                <a:solidFill>
                  <a:srgbClr val="FFFFFF"/>
                </a:solidFill>
                <a:latin typeface="Microsoft YaHei"/>
                <a:ea typeface="Microsoft YaHei"/>
              </a:rPr>
              <a:t>「今天这个交付你们催了三次（观察），我感觉你很着急也很失望（感受），你需要的是时间上有个准信（需要），我下班前先给你一个明确时间点行吗（请求）？」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303520"/>
            <a:ext cx="11064240" cy="868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5303520"/>
            <a:ext cx="146304" cy="8686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5394960"/>
            <a:ext cx="1042416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16242E"/>
                </a:solidFill>
                <a:latin typeface="Microsoft YaHei"/>
                <a:ea typeface="Microsoft YaHei"/>
              </a:rPr>
              <a:t>常见陷阱：顺序反了，事情就谈不成——先接情绪，再谈事。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案例：拍桌子的那位，坐下来了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把对抗变成一起看问题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对话现场，对方拍桌子：「你们部门就是不配合！」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讲道理：「我们哪里不配合了？是你们需求老变。」→ 火上浇油，对骂。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NVC：先说事实（催了三次）→ 接情绪（你很失望）→ 找需要（要个准信）→ 给请求（今天下班前给时间点）。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对方拍桌子，通常是在表达「我的情绪没人接」。接住了，他才坐下来谈事。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三场景演练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三人组轮转，各扮演一次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50520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3505200" cy="86868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993392"/>
            <a:ext cx="35052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A 向下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26080"/>
            <a:ext cx="31394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给一个总拖延、但业务能力很强的下属反馈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846320"/>
            <a:ext cx="313944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937760"/>
            <a:ext cx="2956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主用：SBI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28160" y="1920240"/>
            <a:ext cx="350520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28160" y="1920240"/>
            <a:ext cx="3505200" cy="868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28160" y="1993392"/>
            <a:ext cx="35052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B 向上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11040" y="2926080"/>
            <a:ext cx="31394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向一位拿不定主意、怕担责的上级争取资源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11040" y="4846320"/>
            <a:ext cx="313944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02480" y="4937760"/>
            <a:ext cx="2956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>
                <a:solidFill>
                  <a:srgbClr val="2A9D8F"/>
                </a:solidFill>
                <a:latin typeface="Microsoft YaHei"/>
                <a:ea typeface="Microsoft YaHei"/>
              </a:rPr>
              <a:t>主用：SBI（向上版）+ 倾听四层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07680" y="1920240"/>
            <a:ext cx="350520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07680" y="1920240"/>
            <a:ext cx="3505200" cy="86868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07680" y="1993392"/>
            <a:ext cx="350520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C 平级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0560" y="2926080"/>
            <a:ext cx="31394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与一位强势、惯于压时间的对接人谈交付边界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90560" y="4846320"/>
            <a:ext cx="313944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82000" y="4937760"/>
            <a:ext cx="29565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1">
                <a:solidFill>
                  <a:srgbClr val="F89C34"/>
                </a:solidFill>
                <a:latin typeface="Microsoft YaHei"/>
                <a:ea typeface="Microsoft YaHei"/>
              </a:rPr>
              <a:t>主用：NVC 四步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每轮 8 分钟：3 min 开口 → 2 min 观察员反馈 → 3 min 换位重来。每人必须当一次「说话者」。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72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观察员打勾表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六项观察表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#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0160" y="1920240"/>
            <a:ext cx="87782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17320" y="1920240"/>
            <a:ext cx="8503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观察项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0" y="1920240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195560" y="1920240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打勾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80160" y="2633472"/>
            <a:ext cx="8778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2633472"/>
            <a:ext cx="8503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开场有没有说清目的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0" y="2633472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195560" y="2633472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280160" y="3346704"/>
            <a:ext cx="8778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17320" y="3346704"/>
            <a:ext cx="8503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SBI 里 B 有没有形容词（有=不合格）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58400" y="3346704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195560" y="3346704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80160" y="4059936"/>
            <a:ext cx="8778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4059936"/>
            <a:ext cx="8503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有没有听到对方的感受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058400" y="4059936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195560" y="4059936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280160" y="4773168"/>
            <a:ext cx="8778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417320" y="4773168"/>
            <a:ext cx="8503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有没有给出具体请求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58400" y="4773168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195560" y="4773168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731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⑤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80160" y="5486400"/>
            <a:ext cx="87782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486400"/>
            <a:ext cx="8503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有没有刹车/降温动作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058400" y="5486400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195560" y="5486400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8640" y="6199632"/>
            <a:ext cx="731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199632"/>
            <a:ext cx="457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⑥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280160" y="6199632"/>
            <a:ext cx="87782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417320" y="6199632"/>
            <a:ext cx="85039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结束有没有一个明确的下一步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058400" y="6199632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195560" y="6199632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☐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72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AI 陪练怎么用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开口之前，先让 AI 扮一次对方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20116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46304" cy="201168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AI ROLE-PLAY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06040"/>
            <a:ext cx="10515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① 把《对话准备单》喂给 AI，让它扮演对方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② 让 AI 给出「对方最可能的三种反应」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③ 你针对每种反应，先想好接招话术（SBI / NVC）</a:t>
            </a:r>
          </a:p>
          <a:p>
            <a:pPr>
              <a:lnSpc>
                <a:spcPct val="112000"/>
              </a:lnSpc>
              <a:spcAft>
                <a:spcPts val="800"/>
              </a:spcAft>
            </a:pPr>
            <a:r>
              <a:rPr sz="1550" b="1">
                <a:solidFill>
                  <a:srgbClr val="2A9D8F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④ 再真实开口——这一次，你不是没有准备的人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114800"/>
            <a:ext cx="11064240" cy="1828800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4114800"/>
            <a:ext cx="146304" cy="18288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4297680"/>
            <a:ext cx="1042416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500" b="0">
                <a:solidFill>
                  <a:srgbClr val="E6EEEC"/>
                </a:solidFill>
                <a:latin typeface="Microsoft YaHei"/>
                <a:ea typeface="Microsoft YaHei"/>
              </a:rPr>
              <a:t>AI 帮你把「可能的战场」先演一遍，你上场时就不慌了。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72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4 · 小测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随堂检验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900" b="1">
                <a:solidFill>
                  <a:srgbClr val="16242E"/>
                </a:solidFill>
                <a:latin typeface="Microsoft YaHei"/>
                <a:ea typeface="Microsoft YaHei"/>
              </a:rPr>
              <a:t>给对方反馈时，「B（行为）」部分最不该出现的是？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88036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93522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93522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具体的时间地点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07040" y="293522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65760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71246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71246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对方做了什么动作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371246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4348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448970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48970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「你这个人就是……」这类评价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7040" y="448970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21208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5266944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5266944"/>
            <a:ext cx="89611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0">
                <a:solidFill>
                  <a:srgbClr val="16242E"/>
                </a:solidFill>
                <a:latin typeface="Microsoft YaHei"/>
                <a:ea typeface="Microsoft YaHei"/>
              </a:rPr>
              <a:t>事情的客观结果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5266944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000" b="1">
                <a:solidFill>
                  <a:srgbClr val="E72C37"/>
                </a:solidFill>
                <a:latin typeface="Microsoft YaHei"/>
                <a:ea typeface="Microsoft YaHei"/>
              </a:rPr>
              <a:t>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08076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>
                <a:solidFill>
                  <a:srgbClr val="5B6B76"/>
                </a:solidFill>
                <a:latin typeface="Microsoft YaHei"/>
                <a:ea typeface="Microsoft YaHei"/>
              </a:rPr>
              <a:t>解析　正确答案 C。评价是判断不是行为——一旦出现形容词，对方就开始防御，反馈就失效了。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50 / 72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AI 陪你复盘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对话的价值一半在当场，一半在事后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AI 复盘四问（改编自 Kolb 经验学习圈）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为什么 AI 适合当「不评判的复盘搭档」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SMART 承诺：把复盘变成下一次的行动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51 / 72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谈完就散的三种样子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对话结束了，事情还没结束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402336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① 当场答应了，事后忘了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没有记录，没有期限——承诺变成了空气。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2816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28160" y="1874520"/>
            <a:ext cx="128016" cy="402336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0248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② 当场没谈成，事后回避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248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以为放着放着就好了，其实关系在变冷。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7680" y="1874520"/>
            <a:ext cx="3505200" cy="40233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7680" y="1874520"/>
            <a:ext cx="128016" cy="402336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0" y="2002536"/>
            <a:ext cx="3048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③ 当场谈崩了，事后自责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0" y="2478024"/>
            <a:ext cx="3048000" cy="336499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反复想「我是不是说错了」，却没转化成下一次的改动。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复盘的唯一目的：把「这次发生了什么」，变成「下次我会怎么做」。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案例：后悔 VS 复盘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他不是在复盘，是在后悔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一位主管每次谈完「不开心的事」，当晚都睡不好，反复回放对话。但一个月后问他「那件事后来怎样了」，他答不上来。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他复盘的是**情绪**——反复回放「我当时那句话是不是说错了」，越想越难受。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后来他改：谈完当天写三句——我本想要什么 / 实际发生了什么 / 下次改哪一点。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三个月后，同类对话他犯错越来越少。**因为他不是在后悔，是在积累。**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AI 复盘四问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把情绪转化成经验的四问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20240"/>
            <a:ext cx="2560320" cy="77724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852928"/>
            <a:ext cx="2231136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发生了什么？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4617720"/>
            <a:ext cx="2231136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" y="4709160"/>
            <a:ext cx="204825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只写事实</a:t>
            </a:r>
          </a:p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（对应：具体经验）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8328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83280" y="1920240"/>
            <a:ext cx="2560320" cy="77724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8328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7872" y="2852928"/>
            <a:ext cx="2231136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为什么是这样？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47872" y="4617720"/>
            <a:ext cx="2231136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39312" y="4709160"/>
            <a:ext cx="204825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我卡在哪一步</a:t>
            </a:r>
          </a:p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（对应：反思观察）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1920240"/>
            <a:ext cx="2560320" cy="7772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1792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2512" y="2852928"/>
            <a:ext cx="2231136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下次改哪一点？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82512" y="4617720"/>
            <a:ext cx="2231136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73952" y="4709160"/>
            <a:ext cx="204825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只改一点</a:t>
            </a:r>
          </a:p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（对应：概念化）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52560" y="1920240"/>
            <a:ext cx="256032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052560" y="1920240"/>
            <a:ext cx="2560320" cy="777240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52560" y="1975104"/>
            <a:ext cx="2560320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7152" y="2852928"/>
            <a:ext cx="2231136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我怎么知道改好了？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17152" y="4617720"/>
            <a:ext cx="2231136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08592" y="4709160"/>
            <a:ext cx="2048256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验证信号</a:t>
            </a:r>
          </a:p>
          <a:p>
            <a:pPr algn="ctr">
              <a:lnSpc>
                <a:spcPct val="112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（对应：主动实验）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改编自 David Kolb 经验学习圈（1984）：具体经验→反思观察→概念化→主动实验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72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为什么 AI 适合当复盘搭档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不评判的搭档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6692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AI 的四个优势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不评判：不会觉得你笨，不会记仇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逼你具体：「你说的『更好』，具体是什么动作？」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多视角：扮演一次「如果对方是我，他会怎么说」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随时在：深夜也能陪你过一遍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828800"/>
            <a:ext cx="5394960" cy="393192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45352" y="1828800"/>
            <a:ext cx="5394960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8232" y="1856232"/>
            <a:ext cx="502920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  <a:ea typeface="Microsoft YaHei"/>
              </a:rPr>
              <a:t>⚠️ 一条红线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2606040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AI 不能替你下结论（「你就是沟通能力不行」）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319272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它只能帮你**看清**，判断还是你的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4032504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复盘内容里不能出现敏感人名 / 数据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01384" y="4745736"/>
            <a:ext cx="4882896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结论必须你自己得出，才真的是你的经验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94360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AI 做提问，不做审判——这是它当复盘搭档的唯一正确方式。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72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6：四问复盘（10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用《对话复盘四问工作纸》，复盘你在模块四演练的那一轮对话。写完后两人互读第 3 问，检查「改的这一点够不够具体」。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分钟（个人 7 + 配对 3）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一份四问复盘（第 3 问必须具体到动作）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① 只写事实，不写评价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③ 只改一点——「我要更耐心」不算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用 AI 引导时，让它一次只问一个问题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SMART 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把「下次改哪一点」变成能兑现的承诺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字母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4592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8308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920240"/>
            <a:ext cx="72237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26280" y="1920240"/>
            <a:ext cx="6949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检查问题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4592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8308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2633472"/>
            <a:ext cx="7223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2633472"/>
            <a:ext cx="6949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具体做什么动作？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78308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可衡量的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3346704"/>
            <a:ext cx="7223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26280" y="3346704"/>
            <a:ext cx="6949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怎么算做到了？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64592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78308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可达到的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9120" y="4059936"/>
            <a:ext cx="7223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26280" y="4059936"/>
            <a:ext cx="6949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在我能力范围内吗？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64592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78308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相关的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89120" y="4773168"/>
            <a:ext cx="72237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526280" y="4773168"/>
            <a:ext cx="6949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和我要解决的问题真有关吗？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0972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8229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64592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78308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有时限的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389120" y="5486400"/>
            <a:ext cx="72237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526280" y="5486400"/>
            <a:ext cx="69494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什么时候之前完成？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来源：George Doran (1981) · 关键：具体到别人可以监督你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72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空承诺 VS SMART 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把空话改成动作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74520"/>
            <a:ext cx="676656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89520" y="1874520"/>
            <a:ext cx="4023360" cy="457200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92808"/>
            <a:ext cx="64008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职场情境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1892808"/>
            <a:ext cx="36576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最精确的情绪词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404872"/>
            <a:ext cx="6766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589520" y="2404872"/>
            <a:ext cx="40233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我以后要更有耐心。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2423160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下次开一对一，我先听对方说完 3 分钟再发言，会后写一句「我听到的关键点」。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971800"/>
            <a:ext cx="67665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589520" y="2971800"/>
            <a:ext cx="4023360" cy="512064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990088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我要加强沟通。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2990088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本周五前，我跟那位同事约一次 20 分钟的一对一，只问不评。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3538728"/>
            <a:ext cx="6766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589520" y="3538728"/>
            <a:ext cx="40233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3557016"/>
            <a:ext cx="64008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16242E"/>
                </a:solidFill>
                <a:latin typeface="Microsoft YaHei"/>
                <a:ea typeface="Microsoft YaHei"/>
              </a:rPr>
              <a:t>我要改善跟老王的关系。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0" y="3557016"/>
            <a:ext cx="36576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2A9D8F"/>
                </a:solidFill>
                <a:latin typeface="Microsoft YaHei"/>
                <a:ea typeface="Microsoft YaHei"/>
              </a:rPr>
              <a:t>下周三之前，我主动找老王喝一次咖啡，只聊他的项目，不谈分歧。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98932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SMART 承诺 = 你自己知道该干什么，别人也看得出来你做了没有。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72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5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7：SMART 承诺改写（10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把自己复盘的「下次改哪一点」写成 SMART 承诺。讲师随机抽 3 人宣读，全班用五要素投票过 / 不过，不过的当场改。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分钟（个人 5 + 全班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一条 SMART 承诺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标准：别人看得出来你有没有做到吗？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「我要更努力」「我要加强沟通」一律打回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当场改出来才有感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72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边界与行动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AI 用得好不好，不取决于你多会用，取决于你守不守得住三条线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92040" y="5074920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93208" y="5047488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三道护栏：保密 · 事实核对 · 责任归属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2040" y="5605272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93208" y="5577840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SCARF：敏感话题里，先护住对方的五感（Rock）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2040" y="6135624"/>
            <a:ext cx="68580" cy="402336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93208" y="6108192"/>
            <a:ext cx="6492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一句承诺 + 30 天 AI 陪练计划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60 / 72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三道护栏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守住这三条线，你才敢放心用 AI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65960"/>
            <a:ext cx="11064240" cy="12070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965960"/>
            <a:ext cx="2148840" cy="1207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2057400"/>
            <a:ext cx="1965960" cy="10241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保密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2112264"/>
            <a:ext cx="3977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17520" y="2167128"/>
            <a:ext cx="3703320" cy="8046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❌ 不喂员工姓名 / 薪酬绩效 / 未公开人事变动 / 客户机密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040880" y="2112264"/>
            <a:ext cx="44348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78040" y="2167128"/>
            <a:ext cx="4160520" cy="8046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✅ 先抽象化：「一位入职 3 年的同事」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346704"/>
            <a:ext cx="11064240" cy="12070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3346704"/>
            <a:ext cx="2148840" cy="120700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438144"/>
            <a:ext cx="1965960" cy="10241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事实核对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80360" y="3493008"/>
            <a:ext cx="3977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017520" y="3547872"/>
            <a:ext cx="3703320" cy="8046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❌ 不直接采用 AI 给的制度条款 / 数据 / 案例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040880" y="3493008"/>
            <a:ext cx="44348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78040" y="3547872"/>
            <a:ext cx="4160520" cy="8046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✅ 自己核：法律、制度、行业数据必查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727448"/>
            <a:ext cx="11064240" cy="120700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4727448"/>
            <a:ext cx="2148840" cy="1207008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18888"/>
            <a:ext cx="1965960" cy="10241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责任归属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80360" y="4873752"/>
            <a:ext cx="39776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017520" y="4928616"/>
            <a:ext cx="3703320" cy="8046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❌ 不能说「这是 AI 建议的」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40880" y="4873752"/>
            <a:ext cx="4434840" cy="914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78040" y="4928616"/>
            <a:ext cx="4160520" cy="8046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6FA32E"/>
                </a:solidFill>
                <a:latin typeface="Microsoft YaHei"/>
                <a:ea typeface="Microsoft YaHei"/>
              </a:rPr>
              <a:t>✅ 你是签字的人，AI 不担责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问题可以问，人名数据不能给；AI 给的是草稿，不是证据；AI 可以帮你准备，但不能替你负责。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72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案例：三个真实踩线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踩了线，代价比你想的大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① HR 把员工姓名、绩效评分、领导评价整段粘给 AI 写谈话提纲；② 主管照发 AI 编的「连续迟到 3 次可解除劳动合同」；③ 经理用 AI 措辞宣布团队调整，措辞不当引发集体情绪。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① 等于把员工隐私上传第三方；② 制度里根本没这条，他被投诉；③ 他说「这是 AI 写的」，团队从此不信任他的任何通知。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正确做法：抽象化后再问 / 制度条款自己核 / 措辞可以借 AI，但责任必须自己扛。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三条线，任何一条破了，你的专业性和信任都可能一次性赔进去。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72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8：红线自查（10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《AI 起草判定卡》给出 8 条行为清单，逐条判断「能 / 不能」，并写下一条自己的替代做法。小组快速核对。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10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8 条判定 + 1 条自己的红线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凡是涉及「姓名、薪酬、人事变动、客户机密」的，一律不能喂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「我从来没把敏感信息喂给 AI 吗？」——诚实回答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小组互相提醒，补齐自己没想到的盲区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SCARF 模型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敏感话题里，先护住对方的五感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74520"/>
            <a:ext cx="822960" cy="4572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71600" y="1874520"/>
            <a:ext cx="1828800" cy="45720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63040" y="1892808"/>
            <a:ext cx="164592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3200400" y="1874520"/>
            <a:ext cx="265176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291840" y="1892808"/>
            <a:ext cx="246888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含义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60" y="1874520"/>
            <a:ext cx="246888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0" y="1892808"/>
            <a:ext cx="228600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被威胁时的反应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321040" y="1874520"/>
            <a:ext cx="3291840" cy="45720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0" y="1892808"/>
            <a:ext cx="3108960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</a:rPr>
              <a:t>降低威胁的动作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331720"/>
            <a:ext cx="822960" cy="65836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2350008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371600" y="2331720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63040" y="2350008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Status 地位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0" y="2331720"/>
            <a:ext cx="265176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91840" y="2350008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是否觉得被贬低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2160" y="2331720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0" y="2350008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不当众批评；先肯定价值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044952"/>
            <a:ext cx="822960" cy="65836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3063240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71600" y="3044952"/>
            <a:ext cx="182880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463040" y="3063240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Certainty 确定性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0400" y="3044952"/>
            <a:ext cx="265176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91840" y="3063240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是否知道接下来会怎样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852160" y="3044952"/>
            <a:ext cx="246888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0" y="3063240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明确流程、时间点、后果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58184"/>
            <a:ext cx="822960" cy="65836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3776472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371600" y="3758184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463040" y="3776472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Autonomy 自主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00400" y="3758184"/>
            <a:ext cx="265176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291840" y="3776472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是否还有选择权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852160" y="3758184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943600" y="3776472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给选项，不给命令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471416"/>
            <a:ext cx="822960" cy="65836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48640" y="4489704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371600" y="4471416"/>
            <a:ext cx="182880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463040" y="4489704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Relatedness 关系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00400" y="4471416"/>
            <a:ext cx="265176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291840" y="4489704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是否觉得你是自己人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852160" y="4471416"/>
            <a:ext cx="2468880" cy="658368"/>
          </a:xfrm>
          <a:prstGeom prst="rect">
            <a:avLst/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943600" y="4489704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先建立联结，再谈问题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5184648"/>
            <a:ext cx="822960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48640" y="5202936"/>
            <a:ext cx="82296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ea typeface="Microsoft YaHei"/>
              </a:rPr>
              <a:t>F</a:t>
            </a:r>
          </a:p>
        </p:txBody>
      </p:sp>
      <p:sp>
        <p:nvSpPr>
          <p:cNvPr id="48" name="Rectangle 47"/>
          <p:cNvSpPr/>
          <p:nvPr/>
        </p:nvSpPr>
        <p:spPr>
          <a:xfrm>
            <a:off x="1371600" y="5184648"/>
            <a:ext cx="18288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463040" y="5202936"/>
            <a:ext cx="164592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Fairness 公平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200400" y="5184648"/>
            <a:ext cx="265176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291840" y="5202936"/>
            <a:ext cx="246888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是否觉得被公平对待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852160" y="5184648"/>
            <a:ext cx="246888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943600" y="5202936"/>
            <a:ext cx="2286000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规则一致，不针对个人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8640" y="5934456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5B6B76"/>
                </a:solidFill>
                <a:latin typeface="Microsoft YaHei"/>
                <a:ea typeface="Microsoft YaHei"/>
              </a:rPr>
              <a:t>来源：David Rock (2008) · AI 用法：让 AI 帮你检查——这段话术踩了对方哪一感？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72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案例：AI 的话术，用 SCARF 一检查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专业措辞 ≠ 不伤人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一位主管用 AI 准备了「岗位调整」的沟通，AI 版本措辞专业：清晰、简洁、直接。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SCARF 一查：Status 被踩（「根据公司安排，你的岗位将调整为……」像降级）；Autonomy 被踩（全程没给对方选择空间）。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改法：开场先讲调整的原因，并明确「其中有两个环节你可以选」。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同一件事，加了 SCARF 之后，对方的感受完全不同——AI 帮你写得漂亮，SCARF 帮你写得得体。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72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9：SCARF 五问检查（5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两人一组，各拿出一句自己常用的「敏感话题开场句」，互相用 SCARF 五问检查：「这句话踩了哪一感？」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5 分钟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一句改写后的开场句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多数人踩的是 Status 或 Fairness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改写方向：给选择、给确定性、先联结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72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30 天 AI 陪练计划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带着计划回岗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03120" y="1920240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40280" y="1920240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778240" y="1920240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15400" y="1920240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产出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1 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03120" y="2633472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240280" y="2633472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选一个真实话题，用 GROW + CRISPE 生成对话准备单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778240" y="2633472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15400" y="2633472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 份准备单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2 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03120" y="3346704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240280" y="3346704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让 AI 扮演对方，练「三种可能反应」，录一遍自己开口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778240" y="3346704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15400" y="3346704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 段录音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3 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03120" y="4059936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240280" y="4059936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真实谈一次，用 AI 复盘四问复盘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78240" y="4059936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15400" y="4059936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 份复盘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554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280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4 周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03120" y="4773168"/>
            <a:ext cx="66751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240280" y="4773168"/>
            <a:ext cx="64008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把复盘结论变成 SMART 承诺并执行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778240" y="4773168"/>
            <a:ext cx="28346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15400" y="4773168"/>
            <a:ext cx="25603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1 条承诺 + 伙伴互锁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伙伴互锁：找一位同伴互相当「验证人」——你的承诺别人看得见，才更容易做到。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72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6 · 收口练习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练习 10：一句承诺（12 分钟）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在《30 天 AI 陪练计划表》上写下一句承诺（具体·可听·可查）+ 填四周计划 + 找一位伙伴互锁。3-5 人宣读，全班见证。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12 分钟（个人 7 + 宣读 5）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一句承诺 + 四周计划 + 一位互锁伙伴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承诺要具体到「对谁、在什么场景、做什么」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公开承诺的兑现率远高于私下写写——不要省略宣读环节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互锁伙伴当场交换联系方式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72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学完不用，等于没学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带着一句承诺回去，这堂课才算真的上完。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所有模型都是工具，唯有你回岗后真的开口，改变才会发生。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拿走四样东西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今天，你带走了什么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331720"/>
            <a:ext cx="2532888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一张诊断表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对话失败三源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108960" y="3520440"/>
            <a:ext cx="256032" cy="0"/>
          </a:xfrm>
          <a:prstGeom prst="line">
            <a:avLst/>
          </a:prstGeom>
          <a:ln w="28575">
            <a:solidFill>
              <a:srgbClr val="E72C3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92424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92424" y="2331720"/>
            <a:ext cx="2532888" cy="566928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92424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一套准备法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8728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GROW + CRISPE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952744" y="3520440"/>
            <a:ext cx="256032" cy="0"/>
          </a:xfrm>
          <a:prstGeom prst="line">
            <a:avLst/>
          </a:prstGeom>
          <a:ln w="28575">
            <a:solidFill>
              <a:srgbClr val="2A9D8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236208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36208" y="2331720"/>
            <a:ext cx="2532888" cy="566928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8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一组回应术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SBI + 倾听四层 + NVC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796528" y="3520440"/>
            <a:ext cx="256032" cy="0"/>
          </a:xfrm>
          <a:prstGeom prst="line">
            <a:avLst/>
          </a:prstGeom>
          <a:ln w="28575">
            <a:solidFill>
              <a:srgbClr val="F89C34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079992" y="2331720"/>
            <a:ext cx="2532888" cy="23774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9992" y="2331720"/>
            <a:ext cx="2532888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79992" y="2386584"/>
            <a:ext cx="2532888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一个复盘环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6296" y="3008376"/>
            <a:ext cx="2240280" cy="1554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四问 + SMART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983480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四样东西，都是从经典框架来的——都能在你自己的场景里立刻用起来。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70 / 72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CLOSING · 四句随身话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记住这四句，够用了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74520"/>
            <a:ext cx="128016" cy="188366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002536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谈崩先找源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478024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不是立场问题，往往是情绪先到了。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874520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1874520"/>
            <a:ext cx="128016" cy="1883664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2002536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AI 进回路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478024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让 AI 帮你想、陪你练、陪你复盘——但不进你的嘴。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14216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4014216"/>
            <a:ext cx="128016" cy="188366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142232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说清楚 ≠ 说赢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617720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你要的不是裁判举牌，是对方还愿意坐在桌边。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014216"/>
            <a:ext cx="5394960" cy="1883664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014216"/>
            <a:ext cx="128016" cy="1883664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4142232"/>
            <a:ext cx="49377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013147"/>
                </a:solidFill>
                <a:latin typeface="Microsoft YaHei"/>
                <a:ea typeface="Microsoft YaHei"/>
              </a:rPr>
              <a:t>永远守三条线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4617720"/>
            <a:ext cx="4937760" cy="12252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16242E"/>
                </a:solidFill>
                <a:latin typeface="Microsoft YaHei"/>
                <a:ea typeface="Microsoft YaHei"/>
              </a:rPr>
              <a:t>保密 · 事实核对 · 责任归属。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3504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四句话，随身带着——卡住的时候，想一句就够了。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71 / 72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0" y="0"/>
            <a:ext cx="164592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600200"/>
            <a:ext cx="37033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AI 帮你练，不替你谈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370332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200" b="1">
                <a:solidFill>
                  <a:srgbClr val="8DC643"/>
                </a:solidFill>
                <a:latin typeface="Microsoft YaHei"/>
                <a:ea typeface="Microsoft YaHei"/>
              </a:rPr>
              <a:t>那句话，永远你自己说。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0" y="2377440"/>
            <a:ext cx="603504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800" b="0">
                <a:solidFill>
                  <a:srgbClr val="CFDDD8"/>
                </a:solidFill>
                <a:latin typeface="Microsoft YaHei"/>
                <a:ea typeface="Microsoft YaHei"/>
              </a:rPr>
              <a:t>AI 可以帮你把话说清楚，但没办法替你把话说真诚。谢谢大家。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对话领导力 · AI辅助高影响对话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72 / 72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