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</p:sldIdLst>
  <p:sldSz cx="12191365" cy="6858000"/>
  <p:notesSz cx="6858000" cy="1219136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0" Type="http://schemas.openxmlformats.org/officeDocument/2006/relationships/tableStyles" Target="tableStyles.xml"/><Relationship Id="rId6" Type="http://schemas.openxmlformats.org/officeDocument/2006/relationships/slide" Target="slides/slide3.xml"/><Relationship Id="rId59" Type="http://schemas.openxmlformats.org/officeDocument/2006/relationships/viewProps" Target="viewProps.xml"/><Relationship Id="rId58" Type="http://schemas.openxmlformats.org/officeDocument/2006/relationships/presProps" Target="presProps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8" name="Text 6"/>
          <p:cNvSpPr/>
          <p:nvPr/>
        </p:nvSpPr>
        <p:spPr>
          <a:xfrm>
            <a:off x="8412480" y="5029200"/>
            <a:ext cx="356616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从「不是我的错」到「我还能做什么」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02920" y="1097280"/>
            <a:ext cx="86868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当责领导力 · Accountability Leadership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02920" y="1444752"/>
            <a:ext cx="868680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当责领导力</a:t>
            </a:r>
            <a:endParaRPr lang="en-US" sz="5200" dirty="0"/>
          </a:p>
        </p:txBody>
      </p:sp>
      <p:sp>
        <p:nvSpPr>
          <p:cNvPr id="11" name="Text 9"/>
          <p:cNvSpPr/>
          <p:nvPr/>
        </p:nvSpPr>
        <p:spPr>
          <a:xfrm>
            <a:off x="502920" y="2606040"/>
            <a:ext cx="86868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从「受害者心态」到「当责文化」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02920" y="3200400"/>
            <a:ext cx="10058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 天工作坊 · 新任 + 中层管理者 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4343400"/>
            <a:ext cx="11185855" cy="1051560"/>
          </a:xfrm>
          <a:prstGeom prst="roundRect">
            <a:avLst>
              <a:gd name="adj" fmla="val 6957"/>
            </a:avLst>
          </a:prstGeom>
          <a:solidFill>
            <a:srgbClr val="F7F7F7"/>
          </a:solidFill>
          <a:ln w="12700">
            <a:solidFill>
              <a:srgbClr val="EDEDED"/>
            </a:solidFill>
            <a:prstDash val="solid"/>
          </a:ln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02920" y="4343400"/>
            <a:ext cx="109728" cy="10515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0120" y="4343400"/>
            <a:ext cx="10271455" cy="1051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 = 个人选择——超越处境，为期望的结果承担主人翁责任。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 天 · 课程地图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602736" cy="1691640"/>
          </a:xfrm>
          <a:prstGeom prst="roundRect">
            <a:avLst>
              <a:gd name="adj" fmla="val 4324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967740000" dist="322580000" dir="-1" algn="bl" rotWithShape="0">
              <a:srgbClr val="000000">
                <a:alpha val="80000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783080"/>
            <a:ext cx="82296" cy="16916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65960"/>
            <a:ext cx="3054096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77240" y="2560320"/>
            <a:ext cx="3054096" cy="6400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三要素 · 心态句式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77240" y="3108960"/>
            <a:ext cx="3054096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 分钟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88536" y="1783080"/>
            <a:ext cx="3602736" cy="1691640"/>
          </a:xfrm>
          <a:prstGeom prst="roundRect">
            <a:avLst>
              <a:gd name="adj" fmla="val 4324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-1" algn="bl" rotWithShape="0">
              <a:srgbClr val="000000">
                <a:alpha val="2147483647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8536" y="1783080"/>
            <a:ext cx="82296" cy="16916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1965960"/>
            <a:ext cx="3054096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4562856" y="2560320"/>
            <a:ext cx="3054096" cy="6400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Above / Below the Line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62856" y="3108960"/>
            <a:ext cx="3054096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 分钟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74152" y="1783080"/>
            <a:ext cx="3602736" cy="1691640"/>
          </a:xfrm>
          <a:prstGeom prst="roundRect">
            <a:avLst>
              <a:gd name="adj" fmla="val 4324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2147483647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74152" y="1783080"/>
            <a:ext cx="82296" cy="16916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48472" y="1965960"/>
            <a:ext cx="3054096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8348472" y="2560320"/>
            <a:ext cx="3054096" cy="6400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See · Own · Solve · Do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348472" y="3108960"/>
            <a:ext cx="3054096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90 分钟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02920" y="3657600"/>
            <a:ext cx="3602736" cy="1691640"/>
          </a:xfrm>
          <a:prstGeom prst="roundRect">
            <a:avLst>
              <a:gd name="adj" fmla="val 4324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8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02920" y="3657600"/>
            <a:ext cx="82296" cy="16916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840480"/>
            <a:ext cx="3054096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77240" y="4434840"/>
            <a:ext cx="3054096" cy="6400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五步对话法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77240" y="4983480"/>
            <a:ext cx="3054096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75 分钟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288536" y="3657600"/>
            <a:ext cx="3602736" cy="1691640"/>
          </a:xfrm>
          <a:prstGeom prst="roundRect">
            <a:avLst>
              <a:gd name="adj" fmla="val 4324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8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288536" y="3657600"/>
            <a:ext cx="82296" cy="16916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62856" y="3840480"/>
            <a:ext cx="3054096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4562856" y="4434840"/>
            <a:ext cx="3054096" cy="6400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文化四步 · 联合当责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62856" y="4983480"/>
            <a:ext cx="3054096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 分钟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74152" y="3657600"/>
            <a:ext cx="3602736" cy="1691640"/>
          </a:xfrm>
          <a:prstGeom prst="roundRect">
            <a:avLst>
              <a:gd name="adj" fmla="val 4324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8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074152" y="3657600"/>
            <a:ext cx="82296" cy="16916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48472" y="3840480"/>
            <a:ext cx="3054096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模块六 · 行动规划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8348472" y="4434840"/>
            <a:ext cx="3054096" cy="6400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当责宣言 · 90 天承诺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8348472" y="4983480"/>
            <a:ext cx="3054096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 分钟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502920" y="603504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36" name="Text 34"/>
          <p:cNvSpPr/>
          <p:nvPr/>
        </p:nvSpPr>
        <p:spPr>
          <a:xfrm>
            <a:off x="868680" y="603504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带走：当责四步方案 + 当责对话演练 + 个人当责宣言 + 团队文化行动清单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今日议程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02920" y="1600200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09:00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920240" y="1618488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194560" y="1618488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 · 从「不是我的错」开始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949440" y="1600200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受害者循环 · 当责经济账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02920" y="2167128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09:45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1920240" y="2185416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94560" y="2185416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949440" y="2167128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三要素 · 心态句式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02920" y="2734056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10:30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1920240" y="2752344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194560" y="2752344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949440" y="2734056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Above / Below the Line · 语言识别器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02920" y="3300984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11:30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920240" y="3319272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194560" y="3319272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当责四步（工作坊）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949440" y="3300984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See · Own · Solve · Do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02920" y="3867912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13:00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1920240" y="3886200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194560" y="3886200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当责对话（演练）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949440" y="3867912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五步对话法 · 角色扮演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502920" y="4434840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14:30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1920240" y="4453128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194560" y="4453128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949440" y="4434840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文化四步 · 联合当责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502920" y="5001768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15:30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1920240" y="5020056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194560" y="5020056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模块六 · 行动规划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5001768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当责宣言 · 90 天承诺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02920" y="5568696"/>
            <a:ext cx="11887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16:15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1920240" y="5586984"/>
            <a:ext cx="4754880" cy="457200"/>
          </a:xfrm>
          <a:prstGeom prst="roundRect">
            <a:avLst>
              <a:gd name="adj" fmla="val 16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194560" y="5586984"/>
            <a:ext cx="42976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收尾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949440" y="5568696"/>
            <a:ext cx="4754880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红舞鞋一直在你脚下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破冰 · 最近一次「这事不归我管」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11185855" cy="2377440"/>
          </a:xfrm>
          <a:prstGeom prst="roundRect">
            <a:avLst>
              <a:gd name="adj" fmla="val 3077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8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783080"/>
            <a:ext cx="109728" cy="23774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057400"/>
            <a:ext cx="10271455" cy="17373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最近一次，你说出（或心里闪过）「不是我的错 / 不归我管」是什么场景？</a:t>
            </a:r>
            <a:endParaRPr lang="en-US" sz="1900" dirty="0"/>
          </a:p>
          <a:p>
            <a:pPr marL="0" indent="0" algn="l">
              <a:buNone/>
            </a:pPr>
            <a:r>
              <a:rPr lang="en-US" sz="190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说完之后，事情解决了吗？</a:t>
            </a:r>
            <a:endParaRPr lang="en-US" sz="1900" dirty="0"/>
          </a:p>
          <a:p>
            <a:pPr marL="0" indent="0" algn="l">
              <a:buNone/>
            </a:pPr>
            <a:r>
              <a:rPr lang="en-US" sz="190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团队里有没有人常在说「没办法 / 上面决定的」？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02920" y="580644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2" name="Text 10"/>
          <p:cNvSpPr/>
          <p:nvPr/>
        </p:nvSpPr>
        <p:spPr>
          <a:xfrm>
            <a:off x="868680" y="580644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受害句式是组织最大的隐性成本——今天我们把它认出来、改掉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受害者循环 · Victim Loop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828800"/>
            <a:ext cx="2084832" cy="237744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8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94360" y="2148840"/>
            <a:ext cx="1901952" cy="15544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否认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Deny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551176" y="2651760"/>
            <a:ext cx="228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697480" y="1828800"/>
            <a:ext cx="2084832" cy="237744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8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788920" y="2148840"/>
            <a:ext cx="1901952" cy="15544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指责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Blame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745736" y="2651760"/>
            <a:ext cx="228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892040" y="1828800"/>
            <a:ext cx="2084832" cy="237744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9" algn="bl" rotWithShape="0">
              <a:srgbClr val="000000">
                <a:alpha val="8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983480" y="2148840"/>
            <a:ext cx="1901952" cy="15544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借口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Excuse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0296" y="2651760"/>
            <a:ext cx="228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086600" y="1828800"/>
            <a:ext cx="2084832" cy="237744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5" algn="bl" rotWithShape="0">
              <a:srgbClr val="000000">
                <a:alpha val="8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178040" y="2148840"/>
            <a:ext cx="1901952" cy="15544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等待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Wait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34856" y="2651760"/>
            <a:ext cx="2286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281160" y="1828800"/>
            <a:ext cx="2084832" cy="237744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7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372600" y="2148840"/>
            <a:ext cx="1901952" cy="15544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困惑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Confuse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2920" y="4480560"/>
            <a:ext cx="11185855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循环一圈，结果没变，能量耗光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530352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21" name="Text 19"/>
          <p:cNvSpPr/>
          <p:nvPr/>
        </p:nvSpPr>
        <p:spPr>
          <a:xfrm>
            <a:off x="868680" y="530352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破循环的钥匙：把「这不能怪我」换成「我还能做什么」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一次「甩锅」的隐性成本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78308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2103120"/>
            <a:ext cx="2313432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返工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2926080"/>
            <a:ext cx="213055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没人负责 → 问题重复发生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46704" y="178308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46704" y="178308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9584" y="2103120"/>
            <a:ext cx="2313432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信任损耗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21024" y="2926080"/>
            <a:ext cx="213055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互相提防 · 掩盖信息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90488" y="178308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7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90488" y="178308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73368" y="2103120"/>
            <a:ext cx="2313432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士气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64808" y="2926080"/>
            <a:ext cx="213055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努力不被看见 · 聪明人先跑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034272" y="178308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7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9034272" y="178308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17152" y="2103120"/>
            <a:ext cx="2313432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决策瘫痪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308592" y="2926080"/>
            <a:ext cx="213055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等拍板 · 踢皮球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02920" y="525780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22" name="Text 20"/>
          <p:cNvSpPr/>
          <p:nvPr/>
        </p:nvSpPr>
        <p:spPr>
          <a:xfrm>
            <a:off x="868680" y="525780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当责不是「背锅」——是让问题第一次就被解决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1847088"/>
            <a:ext cx="1118585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12848"/>
            <a:ext cx="1051560" cy="50292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95728"/>
            <a:ext cx="11185855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从「分内该做」到「为结果负责」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目标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02920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2920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38528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8" name="Text 6"/>
          <p:cNvSpPr/>
          <p:nvPr/>
        </p:nvSpPr>
        <p:spPr>
          <a:xfrm>
            <a:off x="1938528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31520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区分概念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822960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说清责任与当责的本质差异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88536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288536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724144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5724144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517136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三要素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4608576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掌握当责定义：选择 · 超越 · 结果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074152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9" algn="bl" rotWithShape="0">
              <a:srgbClr val="000000">
                <a:alpha val="7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74152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509760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20" name="Text 18"/>
          <p:cNvSpPr/>
          <p:nvPr/>
        </p:nvSpPr>
        <p:spPr>
          <a:xfrm>
            <a:off x="9509760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302752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换句式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8394192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把「这不能怪我」改成「我还能做什么」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 Responsibility vs 当责 Accountability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468112" cy="2743200"/>
          </a:xfrm>
          <a:prstGeom prst="roundRect">
            <a:avLst>
              <a:gd name="adj" fmla="val 2667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5" algn="bl" rotWithShape="0">
              <a:srgbClr val="000000">
                <a:alpha val="7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 Responsibility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680" y="2651760"/>
            <a:ext cx="4736592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分内该做的任务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「我做了我的部分」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217920" y="1783080"/>
            <a:ext cx="5468112" cy="2743200"/>
          </a:xfrm>
          <a:prstGeom prst="roundRect">
            <a:avLst>
              <a:gd name="adj" fmla="val 2667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7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217920" y="1783080"/>
            <a:ext cx="109728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 Accountability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583680" y="2651760"/>
            <a:ext cx="4736592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对结果的选择性承担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「结果没成，我仍有责任」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02920" y="525780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68680" y="525780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责任回答「做什么」；当责回答「结果成了没有」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当责三要素（Oz 定义）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301752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148840"/>
            <a:ext cx="3145536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个人选择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2926080"/>
            <a:ext cx="2962656" cy="10972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当责是一种主动选择，不是被分配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4069080"/>
            <a:ext cx="2962656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选择 = 力量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88536" y="1828800"/>
            <a:ext cx="3602736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288536" y="1828800"/>
            <a:ext cx="82296" cy="301752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17136" y="2148840"/>
            <a:ext cx="3145536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超越处境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08576" y="2926080"/>
            <a:ext cx="2962656" cy="10972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不因外部环境放弃责任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608576" y="4069080"/>
            <a:ext cx="2962656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超越 = 主动权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074152" y="1828800"/>
            <a:ext cx="3602736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7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74152" y="1828800"/>
            <a:ext cx="82296" cy="301752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02752" y="2148840"/>
            <a:ext cx="3145536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期望结果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394192" y="2926080"/>
            <a:ext cx="2962656" cy="109728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为想要的结果负责，不只为自己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94192" y="4069080"/>
            <a:ext cx="2962656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 = 方向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02920" y="548640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22" name="Text 20"/>
          <p:cNvSpPr/>
          <p:nvPr/>
        </p:nvSpPr>
        <p:spPr>
          <a:xfrm>
            <a:off x="868680" y="548640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 = 个人选择 + 超越处境 + 达成期望结果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当责心态 · 一个句式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159856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85800" y="178308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「这不能怪我 / 不是我负责的」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70168" y="178308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「我还能做什么？」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9856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9" algn="bl" rotWithShape="0">
              <a:srgbClr val="000000">
                <a:alpha val="7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85800" y="329184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「等上面的通知」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70168" y="329184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「我能先推动哪一步？」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5" algn="bl" rotWithShape="0">
              <a:srgbClr val="000000">
                <a:alpha val="7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59856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7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480060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「一直是这样的」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70168" y="480060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「这次我打算做点什么」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1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 分钟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责任清单 → 当责清单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11185855" cy="1554480"/>
          </a:xfrm>
          <a:prstGeom prst="roundRect">
            <a:avLst>
              <a:gd name="adj" fmla="val 470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" y="1783080"/>
            <a:ext cx="109728" cy="15544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011680"/>
            <a:ext cx="10271455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挑一个你岗位上的「责任」事项，改写成「当责」表述：我要为哪个结果负责？结果不成我还能做什么？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26974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 → 小组 / 两两 → 演示分享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429768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429768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22960" y="429768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独立写 10 分钟 → 两人互讲 10 分钟（伙伴追问「结果是什么」）→ 代表分享 5 分钟。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1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1 · 讲师点评要点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32104" y="2103120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9" name="Text 7"/>
          <p:cNvSpPr/>
          <p:nvPr/>
        </p:nvSpPr>
        <p:spPr>
          <a:xfrm>
            <a:off x="832104" y="2103120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71600" y="2103120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改写后有没有出现「结果 / 衡量」？（没有 = 还在写责任）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32104" y="2670048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2" name="Text 10"/>
          <p:cNvSpPr/>
          <p:nvPr/>
        </p:nvSpPr>
        <p:spPr>
          <a:xfrm>
            <a:off x="832104" y="2670048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371600" y="2670048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有没有出现「我还能做什么」句式？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32104" y="3236976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5" name="Text 13"/>
          <p:cNvSpPr/>
          <p:nvPr/>
        </p:nvSpPr>
        <p:spPr>
          <a:xfrm>
            <a:off x="832104" y="3236976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71600" y="3236976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当责表述是否具体到「谁 × 什么结果 × 何时」？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小结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 ≠ 当责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22960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责任问「做什么」，当责问「结果成了没有」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88536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7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8536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当责三要素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08576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个人选择 · 超越处境 · 期望结果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74152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7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74152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48472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一个句式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394192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把「这不能怪我」换成「我还能做什么」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1847088"/>
            <a:ext cx="1118585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12848"/>
            <a:ext cx="1051560" cy="50292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95728"/>
            <a:ext cx="11185855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Above the Line · 从受害者到当责者</a:t>
            </a:r>
            <a:endParaRPr lang="en-US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模块一 · 责任 ≠ 当责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目标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38528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9" name="Text 7"/>
          <p:cNvSpPr/>
          <p:nvPr/>
        </p:nvSpPr>
        <p:spPr>
          <a:xfrm>
            <a:off x="1938528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31520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识别线位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22960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区分线上当责与线下受害者语言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88536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88536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24144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15" name="Text 13"/>
          <p:cNvSpPr/>
          <p:nvPr/>
        </p:nvSpPr>
        <p:spPr>
          <a:xfrm>
            <a:off x="5724144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17136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五步循环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608576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认出受害者循环的五种形态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074152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74152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09760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21" name="Text 19"/>
          <p:cNvSpPr/>
          <p:nvPr/>
        </p:nvSpPr>
        <p:spPr>
          <a:xfrm>
            <a:off x="9509760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302752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语言改写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394192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用「语言识别器」改写受害句式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Above the Line · 一条线两种心态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1185855" cy="1005840"/>
          </a:xfrm>
          <a:prstGeom prst="roundRect">
            <a:avLst>
              <a:gd name="adj" fmla="val 727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6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109728" cy="10058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783080"/>
            <a:ext cx="10271455" cy="10058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 Above the Line · 当责：承认现实 · 我的责任 · 我还能做什么 · 现在就做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02920" y="3017520"/>
            <a:ext cx="11185855" cy="1005840"/>
          </a:xfrm>
          <a:prstGeom prst="roundRect">
            <a:avLst>
              <a:gd name="adj" fmla="val 727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7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960120" y="3017520"/>
            <a:ext cx="10271455" cy="10058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线下 Below the Line · 受害者：否认 · 指责 · 借口 · 等待 · 掩盖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02920" y="4206240"/>
            <a:ext cx="11185855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—————————— 线 ——————————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530352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3" name="Text 11"/>
          <p:cNvSpPr/>
          <p:nvPr/>
        </p:nvSpPr>
        <p:spPr>
          <a:xfrm>
            <a:off x="868680" y="530352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线不是画死的——同一件事，你随时可以选择站到线上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线下 · 受害者循环五种形态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594360" y="2148840"/>
            <a:ext cx="1901952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否认现实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40080" y="3200400"/>
            <a:ext cx="181051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「没那么严重吧」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697480" y="182880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788920" y="2148840"/>
            <a:ext cx="1901952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指责他人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2834640" y="3200400"/>
            <a:ext cx="181051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「都是 XX 的问题」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892040" y="182880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7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983480" y="2148840"/>
            <a:ext cx="1901952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找借口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029200" y="3200400"/>
            <a:ext cx="181051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「客观条件不允许」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086600" y="182880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7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178040" y="2148840"/>
            <a:ext cx="1901952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等待指示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223760" y="3200400"/>
            <a:ext cx="181051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「等上面发话」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281160" y="1828800"/>
            <a:ext cx="2084832" cy="2926080"/>
          </a:xfrm>
          <a:prstGeom prst="roundRect">
            <a:avLst>
              <a:gd name="adj" fmla="val 3509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9372600" y="2148840"/>
            <a:ext cx="1901952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掩盖问题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418320" y="3200400"/>
            <a:ext cx="181051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「先拖着，别声张」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02920" y="539496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2920" y="539496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23" name="Text 21"/>
          <p:cNvSpPr/>
          <p:nvPr/>
        </p:nvSpPr>
        <p:spPr>
          <a:xfrm>
            <a:off x="822960" y="539496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自查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自查：这五种，你最近说过哪一种？说的时候结果变好了吗？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 · 当责四姿态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承认现实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31520" y="3063240"/>
            <a:ext cx="222199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用数据说话，不回避差距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346704" y="182880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346704" y="182880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83864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我的责任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75304" y="3063240"/>
            <a:ext cx="222199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说「这是我的」，不辩解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190488" y="182880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6" algn="bl" rotWithShape="0">
              <a:srgbClr val="000000">
                <a:alpha val="7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90488" y="182880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我还能做什么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19088" y="3063240"/>
            <a:ext cx="222199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找解法，不只找原因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9034272" y="1828800"/>
            <a:ext cx="2679192" cy="2743200"/>
          </a:xfrm>
          <a:prstGeom prst="roundRect">
            <a:avLst>
              <a:gd name="adj" fmla="val 273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7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034272" y="1828800"/>
            <a:ext cx="82296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71432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现在就做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262872" y="3063240"/>
            <a:ext cx="2221992" cy="11887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明确时间点，推动结果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02920" y="530352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23" name="Text 21"/>
          <p:cNvSpPr/>
          <p:nvPr/>
        </p:nvSpPr>
        <p:spPr>
          <a:xfrm>
            <a:off x="868680" y="530352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线上姿态不是天生——是每一次对话里的选择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语言识别器 · 线下 → 线上改写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159856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85800" y="178308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「这不在我职责范围」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70168" y="178308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「这块不归我，但我可以帮你找到负责的人」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7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9856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7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85800" y="329184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「他们答应过但没做到」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70168" y="329184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「我来和对方对齐，盯到结果」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59856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480060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「我只能做到这样了」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70168" y="480060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「我先做到这版，同时想两条备选」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2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分钟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改写你的「受害句式」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11185855" cy="1554480"/>
          </a:xfrm>
          <a:prstGeom prst="roundRect">
            <a:avLst>
              <a:gd name="adj" fmla="val 470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" y="1783080"/>
            <a:ext cx="109728" cy="15544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011680"/>
            <a:ext cx="10271455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写下你今天白板收集的 3 条真实「受害句式」，逐条改写成线上当责表达，并配一个「本周就能做」的动作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26974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 → 小组 / 两两 → 演示分享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429768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429768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22960" y="429768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独立写 12 分钟 → 小组互评 12 分钟（伙伴检验改写是否过关）→ 代表分享 6 分钟。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2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2 · 讲师点评要点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32104" y="2103120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9" name="Text 7"/>
          <p:cNvSpPr/>
          <p:nvPr/>
        </p:nvSpPr>
        <p:spPr>
          <a:xfrm>
            <a:off x="832104" y="2103120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71600" y="2103120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改写后是否还留着「抱怨味」？（仍带情绪 = 没过关）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32104" y="2670048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2" name="Text 10"/>
          <p:cNvSpPr/>
          <p:nvPr/>
        </p:nvSpPr>
        <p:spPr>
          <a:xfrm>
            <a:off x="832104" y="2670048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371600" y="2670048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改写是否落到「具体动作 + 时间」？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32104" y="3236976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5" name="Text 13"/>
          <p:cNvSpPr/>
          <p:nvPr/>
        </p:nvSpPr>
        <p:spPr>
          <a:xfrm>
            <a:off x="832104" y="3236976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71600" y="3236976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有没有把「别人该做」悄悄变成「我负责盯结果」？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502920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502920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9" name="Text 17"/>
          <p:cNvSpPr/>
          <p:nvPr/>
        </p:nvSpPr>
        <p:spPr>
          <a:xfrm>
            <a:off x="822960" y="502920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最难改的是「等指示」——线上版不是自作主张，而是「我先推一步 + 同步上级」。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小结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6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一条线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22960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线上当责 · 线下受害者——同一件事可选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88536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3" algn="bl" rotWithShape="0">
              <a:srgbClr val="000000">
                <a:alpha val="7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8536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五形态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08576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否认 / 指责 / 借口 / 等待 / 掩盖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74152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7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74152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48472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三开关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394192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承认现实 · 我的责任 · 我还能做什么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1847088"/>
            <a:ext cx="1118585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12848"/>
            <a:ext cx="1051560" cy="50292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95728"/>
            <a:ext cx="11185855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See It · Own It · Solve It · Do It</a:t>
            </a:r>
            <a:endParaRPr lang="en-US" sz="4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模块二 · 线内语言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目标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7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38528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9" name="Text 7"/>
          <p:cNvSpPr/>
          <p:nvPr/>
        </p:nvSpPr>
        <p:spPr>
          <a:xfrm>
            <a:off x="1938528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31520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四步模型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22960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掌握 See-Own-Solve-Do </a:t>
            </a:r>
            <a:r>
              <a:rPr lang="zh-CN" alt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路径</a:t>
            </a:r>
            <a:endParaRPr lang="zh-CN" altLang="en-US" sz="1400" dirty="0">
              <a:solidFill>
                <a:srgbClr val="1A1A1A"/>
              </a:solidFill>
              <a:latin typeface="微软雅黑" pitchFamily="34" charset="0"/>
              <a:ea typeface="微软雅黑" pitchFamily="34" charset="-122"/>
              <a:cs typeface="微软雅黑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288536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7" algn="bl" rotWithShape="0">
              <a:srgbClr val="000000">
                <a:alpha val="7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88536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24144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15" name="Text 13"/>
          <p:cNvSpPr/>
          <p:nvPr/>
        </p:nvSpPr>
        <p:spPr>
          <a:xfrm>
            <a:off x="5724144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17136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正反案例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608576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同一件事的线下 vs 线上处理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074152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4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74152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09760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21" name="Text 19"/>
          <p:cNvSpPr/>
          <p:nvPr/>
        </p:nvSpPr>
        <p:spPr>
          <a:xfrm>
            <a:off x="9509760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302752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联合当责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394192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理解组织结果靠共享所有权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当责四步 · See-Own-Solve-Do</a:t>
            </a:r>
            <a:endParaRPr lang="en-US" sz="32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/>
        </p:nvGraphicFramePr>
        <p:xfrm>
          <a:off x="502920" y="1737360"/>
          <a:ext cx="11185855" cy="3886200"/>
        </p:xfrm>
        <a:graphic>
          <a:graphicData uri="http://schemas.openxmlformats.org/drawingml/2006/table">
            <a:tbl>
              <a:tblPr/>
              <a:tblGrid>
                <a:gridCol w="2011680"/>
                <a:gridCol w="3108960"/>
                <a:gridCol w="3319272"/>
              </a:tblGrid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步骤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含义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线内行动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B8E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05B8E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See It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认清现实，不回避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用数据说话，承认差距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05B8E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Own It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承担「我有责任」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说「这是我的」，不辩解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05B8E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Solve It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找解法，不只找原因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至少 3 个选项 + 联合当责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 dirty="0">
                          <a:solidFill>
                            <a:srgbClr val="005B8E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Do It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5B8E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行动并跟进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dirty="0">
                          <a:solidFill>
                            <a:srgbClr val="005B8E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明确时间点，推动结果</a:t>
                      </a:r>
                      <a:endParaRPr lang="en-US" sz="1350" dirty="0">
                        <a:latin typeface="微软雅黑" pitchFamily="34" charset="0"/>
                        <a:ea typeface="微软雅黑" pitchFamily="34" charset="0"/>
                        <a:cs typeface="微软雅黑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9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576072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8" name="Text 5"/>
          <p:cNvSpPr/>
          <p:nvPr/>
        </p:nvSpPr>
        <p:spPr>
          <a:xfrm>
            <a:off x="868680" y="576072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四步是循环，不是终点——结果不成，回到 See It 再来</a:t>
            </a:r>
            <a:endParaRPr lang="en-US" sz="16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 · See It 认清现实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dir="2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承认它，才有机会改变它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41832" y="2587752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0" name="Text 8"/>
          <p:cNvSpPr/>
          <p:nvPr/>
        </p:nvSpPr>
        <p:spPr>
          <a:xfrm>
            <a:off x="941832" y="2587752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600200" y="2606040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用数据描述现状，不粉饰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41832" y="3246120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3" name="Text 11"/>
          <p:cNvSpPr/>
          <p:nvPr/>
        </p:nvSpPr>
        <p:spPr>
          <a:xfrm>
            <a:off x="941832" y="3246120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600200" y="3264408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承认差距存在，不回避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1832" y="3904488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6" name="Text 14"/>
          <p:cNvSpPr/>
          <p:nvPr/>
        </p:nvSpPr>
        <p:spPr>
          <a:xfrm>
            <a:off x="941832" y="3904488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600200" y="3922776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向团队说清「我们看到了什么」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dir="1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783080"/>
            <a:ext cx="109728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0" y="20574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线内示例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583680" y="2651760"/>
            <a:ext cx="4370832" cy="21031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「Q3 客户流失率 15%，比目标高 8 个点——这是事实，我们得面对它。」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98449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 · Own It 承担我的责任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说「这是我的」，不辩解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41832" y="2587752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0" name="Text 8"/>
          <p:cNvSpPr/>
          <p:nvPr/>
        </p:nvSpPr>
        <p:spPr>
          <a:xfrm>
            <a:off x="941832" y="2587752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600200" y="2606040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停止辩解与甩锅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41832" y="3246120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3" name="Text 11"/>
          <p:cNvSpPr/>
          <p:nvPr/>
        </p:nvSpPr>
        <p:spPr>
          <a:xfrm>
            <a:off x="941832" y="3246120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600200" y="3264408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承认「我本可以做得不同」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1832" y="3904488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6" name="Text 14"/>
          <p:cNvSpPr/>
          <p:nvPr/>
        </p:nvSpPr>
        <p:spPr>
          <a:xfrm>
            <a:off x="941832" y="3904488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600200" y="3922776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把「他们」改成「我们 / 我」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783080"/>
            <a:ext cx="109728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0" y="20574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线内示例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583680" y="2651760"/>
            <a:ext cx="4370832" cy="21031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「这部分我没有盯到验收标准——这是我的责任，我来补。」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 · Solve It 找解法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解法多于一个，责任多于一人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41832" y="2587752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0" name="Text 8"/>
          <p:cNvSpPr/>
          <p:nvPr/>
        </p:nvSpPr>
        <p:spPr>
          <a:xfrm>
            <a:off x="941832" y="2587752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600200" y="2606040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至少列出 3 个选项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41832" y="3246120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3" name="Text 11"/>
          <p:cNvSpPr/>
          <p:nvPr/>
        </p:nvSpPr>
        <p:spPr>
          <a:xfrm>
            <a:off x="941832" y="3246120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600200" y="3264408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评估并选出最优解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1832" y="3904488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6" name="Text 14"/>
          <p:cNvSpPr/>
          <p:nvPr/>
        </p:nvSpPr>
        <p:spPr>
          <a:xfrm>
            <a:off x="941832" y="3904488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600200" y="3922776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拉入联合当责：谁负责哪一块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783080"/>
            <a:ext cx="109728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0" y="20574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线内示例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583680" y="2651760"/>
            <a:ext cx="4370832" cy="21031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「三个方案：改流程 / 换供应商 / 加人工复核——我建议 A，需要 B 部门配合。」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 · Do It 行动并跟进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想再多，不如迈出去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941832" y="2587752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0" name="Text 8"/>
          <p:cNvSpPr/>
          <p:nvPr/>
        </p:nvSpPr>
        <p:spPr>
          <a:xfrm>
            <a:off x="941832" y="2587752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600200" y="2606040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把解法拆成带时间的动作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41832" y="3246120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3" name="Text 11"/>
          <p:cNvSpPr/>
          <p:nvPr/>
        </p:nvSpPr>
        <p:spPr>
          <a:xfrm>
            <a:off x="941832" y="3246120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600200" y="3264408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明确负责人与检查点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1832" y="3904488"/>
            <a:ext cx="310896" cy="310896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6" name="Text 14"/>
          <p:cNvSpPr/>
          <p:nvPr/>
        </p:nvSpPr>
        <p:spPr>
          <a:xfrm>
            <a:off x="941832" y="3904488"/>
            <a:ext cx="310896" cy="310896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600200" y="3922776"/>
            <a:ext cx="4096512" cy="5029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跟进到结果，而不是跟进到汇报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1783080"/>
            <a:ext cx="5468112" cy="3200400"/>
          </a:xfrm>
          <a:prstGeom prst="roundRect">
            <a:avLst>
              <a:gd name="adj" fmla="val 228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783080"/>
            <a:ext cx="109728" cy="32004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0" y="20574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线内示例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583680" y="2651760"/>
            <a:ext cx="4370832" cy="21031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「本周四前 A 方案上线试运行，下周一复盘数据——我盯结果，有问题我第一时间同步。」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联合当责 · Joint Accountability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1185855" cy="1737360"/>
          </a:xfrm>
          <a:prstGeom prst="roundRect">
            <a:avLst>
              <a:gd name="adj" fmla="val 4211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109728" cy="17373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057400"/>
            <a:ext cx="10271455" cy="8229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组织结果 = 共享所有权，不是「各扫门前雪」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960120" y="29260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我的环节完成 ≠ 结果达成——当责者盯的是「共同结果」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2920" y="41148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9856" y="41148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85800" y="411480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「我该做的做完了，剩下不归我」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70168" y="411480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「结果还没成——我能为它再做什么？」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580644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5" name="Text 13"/>
          <p:cNvSpPr/>
          <p:nvPr/>
        </p:nvSpPr>
        <p:spPr>
          <a:xfrm>
            <a:off x="868680" y="580644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跨部门协作里，联合当责是唯一不甩锅的解法</a:t>
            </a:r>
            <a:endParaRPr lang="en-US" sz="17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3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 分钟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我的当责四步方案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11185855" cy="1554480"/>
          </a:xfrm>
          <a:prstGeom prst="roundRect">
            <a:avLst>
              <a:gd name="adj" fmla="val 470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" y="1783080"/>
            <a:ext cx="109728" cy="15544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011680"/>
            <a:ext cx="10271455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选一个你真实的「悬而未决」问题，用 See-Own-Solve-Do 写四步方案：每步 1 个动作 + 1 句话术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26974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 → 小组 / 两两 → 演示分享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429768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429768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22960" y="429768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独立写 20 分钟 → 小组互评 12 分钟（伙伴检验四步是否走全）→ 代表分享 8 分钟。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3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3 · 讲师点评要点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32104" y="2103120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9" name="Text 7"/>
          <p:cNvSpPr/>
          <p:nvPr/>
        </p:nvSpPr>
        <p:spPr>
          <a:xfrm>
            <a:off x="832104" y="2103120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71600" y="2103120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See 是否用数据说清现状（不粉饰）？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32104" y="2670048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2" name="Text 10"/>
          <p:cNvSpPr/>
          <p:nvPr/>
        </p:nvSpPr>
        <p:spPr>
          <a:xfrm>
            <a:off x="832104" y="2670048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371600" y="2670048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Own 是否用了「我」而不是「他们」？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32104" y="3236976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5" name="Text 13"/>
          <p:cNvSpPr/>
          <p:nvPr/>
        </p:nvSpPr>
        <p:spPr>
          <a:xfrm>
            <a:off x="832104" y="3236976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71600" y="3236976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Solve 是否 ≥3 个选项 + 拉入联合当责？Do 是否有时间点与检查点？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502920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502920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9" name="Text 17"/>
          <p:cNvSpPr/>
          <p:nvPr/>
        </p:nvSpPr>
        <p:spPr>
          <a:xfrm>
            <a:off x="822960" y="502920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最常见缺口：Solve 只有一个选项——鼓励「想都不敢想」的第 3 个选项。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小结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See · Own · Solve · Do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22960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认清 → 承担 → 求解 → 行动——循环推进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285742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285742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60062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联合当责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605782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共同结果 &gt; 各扫门前雪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1847088"/>
            <a:ext cx="1118585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12848"/>
            <a:ext cx="1051560" cy="50292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95728"/>
            <a:ext cx="11185855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从「批评」到「对话」</a:t>
            </a:r>
            <a:endParaRPr lang="en-US" sz="4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模块三 · 当责四步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目标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38528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9" name="Text 7"/>
          <p:cNvSpPr/>
          <p:nvPr/>
        </p:nvSpPr>
        <p:spPr>
          <a:xfrm>
            <a:off x="1938528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31520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转变定位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22960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当责对话 ≠ 批评——是共同找解法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88536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88536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24144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15" name="Text 13"/>
          <p:cNvSpPr/>
          <p:nvPr/>
        </p:nvSpPr>
        <p:spPr>
          <a:xfrm>
            <a:off x="5724144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17136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五步法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608576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掌握事实-影响-原因-解法-承诺五步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074152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74152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09760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21" name="Text 19"/>
          <p:cNvSpPr/>
          <p:nvPr/>
        </p:nvSpPr>
        <p:spPr>
          <a:xfrm>
            <a:off x="9509760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302752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实战演练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394192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完成一次「承诺未兑现」的对话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当责对话 ≠ 批评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468112" cy="2743200"/>
          </a:xfrm>
          <a:prstGeom prst="roundRect">
            <a:avLst>
              <a:gd name="adj" fmla="val 2667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68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批评式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68680" y="2651760"/>
            <a:ext cx="4736592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「你怎么又没做到？」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 对方防御，问题转入地下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217920" y="1783080"/>
            <a:ext cx="5468112" cy="2743200"/>
          </a:xfrm>
          <a:prstGeom prst="roundRect">
            <a:avLst>
              <a:gd name="adj" fmla="val 2667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217920" y="1783080"/>
            <a:ext cx="109728" cy="27432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0" y="2057400"/>
            <a:ext cx="473659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当责式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583680" y="2651760"/>
            <a:ext cx="4736592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「发生了什么？我们能怎么一起解决？」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→ 对方开口，问题浮出水面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2920" y="525780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68680" y="525780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批评让人低头；对话让人抬头看结果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五步当责对话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2084832" cy="32918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82296" cy="32918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2011680"/>
            <a:ext cx="190195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陈述事实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880360"/>
            <a:ext cx="1810512" cy="18288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「我观察到 / 听到……」——不带评价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2697480" y="1783080"/>
            <a:ext cx="2084832" cy="32918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697480" y="1783080"/>
            <a:ext cx="82296" cy="32918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88920" y="2011680"/>
            <a:ext cx="190195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说明影响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834640" y="2880360"/>
            <a:ext cx="1810512" cy="18288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「这导致……」——说清对结果的影响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892040" y="1783080"/>
            <a:ext cx="2084832" cy="32918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892040" y="1783080"/>
            <a:ext cx="82296" cy="32918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83480" y="2011680"/>
            <a:ext cx="190195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询问原因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029200" y="2880360"/>
            <a:ext cx="1810512" cy="18288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「发生了什么？」——给解释空间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086600" y="1783080"/>
            <a:ext cx="2084832" cy="32918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086600" y="1783080"/>
            <a:ext cx="82296" cy="32918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78040" y="2011680"/>
            <a:ext cx="190195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④ 共同找解法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223760" y="2880360"/>
            <a:ext cx="1810512" cy="18288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「你觉得有哪些办法？」——不替他想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281160" y="1783080"/>
            <a:ext cx="2084832" cy="329184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281160" y="1783080"/>
            <a:ext cx="82296" cy="329184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0" y="2011680"/>
            <a:ext cx="190195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⑤ 承诺与跟进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418320" y="2880360"/>
            <a:ext cx="1810512" cy="18288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「我们约定……」——明确时间与检查点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02920" y="548640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27" name="Text 25"/>
          <p:cNvSpPr/>
          <p:nvPr/>
        </p:nvSpPr>
        <p:spPr>
          <a:xfrm>
            <a:off x="868680" y="548640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五步的终点是「约定 + 跟进」——不是「我说服了你」</a:t>
            </a:r>
            <a:endParaRPr lang="en-US" sz="16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当责对话 · 正反例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159856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85800" y="178308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「你怎么又迟到？不负责任！」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70168" y="178308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「这个月有 3 次延迟交付——发生了什么？」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9856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85800" y="329184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「你答应过就一定要做到」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70168" y="329184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「你觉得下次怎样能避免？需要我支持什么？」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59856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480060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谈完没下文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70168" y="480060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「那约定：本周五前交付，我们周四对一次」</a:t>
            </a:r>
            <a:endParaRPr lang="en-US" sz="1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4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 分钟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角色扮演 · 当责对话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11185855" cy="1554480"/>
          </a:xfrm>
          <a:prstGeom prst="roundRect">
            <a:avLst>
              <a:gd name="adj" fmla="val 470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" y="1783080"/>
            <a:ext cx="109728" cy="15544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011680"/>
            <a:ext cx="10271455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两人一组：A 扮演「承诺未兑现」的下属 / 同级，B 用五步法开启当责对话（5 分钟一轮，互换）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26974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 → 小组 / 两两 → 演示分享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429768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429768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22960" y="429768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互评清单：① 有没有用「事实」而非「评价」？② 有没有给解释空间？③ 结尾有「约定 + 跟进」吗？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4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4 · 讲师点评要点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32104" y="2103120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9" name="Text 7"/>
          <p:cNvSpPr/>
          <p:nvPr/>
        </p:nvSpPr>
        <p:spPr>
          <a:xfrm>
            <a:off x="832104" y="2103120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71600" y="2103120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第一步是否只用「观察到的事实」？（带情绪 = 变批评）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32104" y="2670048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2" name="Text 10"/>
          <p:cNvSpPr/>
          <p:nvPr/>
        </p:nvSpPr>
        <p:spPr>
          <a:xfrm>
            <a:off x="832104" y="2670048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371600" y="2670048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第三步是否真给了对方解释空间（不打断）？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32104" y="3236976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5" name="Text 13"/>
          <p:cNvSpPr/>
          <p:nvPr/>
        </p:nvSpPr>
        <p:spPr>
          <a:xfrm>
            <a:off x="832104" y="3236976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71600" y="3236976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第五步是否落成「谁 × 何时 × 检查点」？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502920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502920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9" name="Text 17"/>
          <p:cNvSpPr/>
          <p:nvPr/>
        </p:nvSpPr>
        <p:spPr>
          <a:xfrm>
            <a:off x="822960" y="502920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 1 组演示「从批评滑向当责」的对比——同一件事，两种开场。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小结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对话 ≠ 批评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22960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批评让人低头，对话让人抬头看结果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88536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8536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五步法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08576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 → 影响 → 原因 → 解法 → 承诺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74152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74152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48472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跟进闭环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394192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约定 + 检查点 = 当责落地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1847088"/>
            <a:ext cx="1118585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12848"/>
            <a:ext cx="1051560" cy="50292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95728"/>
            <a:ext cx="11185855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从「我当责」到「我们当责」</a:t>
            </a:r>
            <a:endParaRPr lang="en-US" sz="4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模块四 · 当责对话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目标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938528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9" name="Text 7"/>
          <p:cNvSpPr/>
          <p:nvPr/>
        </p:nvSpPr>
        <p:spPr>
          <a:xfrm>
            <a:off x="1938528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31520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文化四步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22960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明确期望 → 赋能 → 反馈 → 榜样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88536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88536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24144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15" name="Text 13"/>
          <p:cNvSpPr/>
          <p:nvPr/>
        </p:nvSpPr>
        <p:spPr>
          <a:xfrm>
            <a:off x="5724144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17136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角色动作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608576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新经理不替扛 · 中层向上向下联合当责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074152" y="187452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74152" y="187452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09760" y="2103120"/>
            <a:ext cx="731520" cy="73152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21" name="Text 19"/>
          <p:cNvSpPr/>
          <p:nvPr/>
        </p:nvSpPr>
        <p:spPr>
          <a:xfrm>
            <a:off x="9509760" y="2103120"/>
            <a:ext cx="731520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302752" y="3108960"/>
            <a:ext cx="3145536" cy="6858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落地清单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394192" y="3840480"/>
            <a:ext cx="2962656" cy="9144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为团队写出当责文化行动清单</a:t>
            </a:r>
            <a:endParaRPr lang="en-US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当责文化 · 四步（Culture Partners）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2679192" cy="292608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① 明确期望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3063240"/>
            <a:ext cx="222199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说清结果与标准，不留模糊地带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3346704" y="1828800"/>
            <a:ext cx="2679192" cy="292608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346704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83864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② 赋能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75304" y="3063240"/>
            <a:ext cx="222199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给资源、权限与能力，让当责可行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190488" y="1828800"/>
            <a:ext cx="2679192" cy="292608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90488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③ 反馈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19088" y="3063240"/>
            <a:ext cx="222199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及时给行为反馈，不只秋后算账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9034272" y="1828800"/>
            <a:ext cx="2679192" cy="2926080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034272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71432" y="2148840"/>
            <a:ext cx="2404872" cy="731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④ 榜样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262872" y="3063240"/>
            <a:ext cx="2221992" cy="128016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管理者先当责——你的语言即文化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502920" y="544068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23" name="Text 21"/>
          <p:cNvSpPr/>
          <p:nvPr/>
        </p:nvSpPr>
        <p:spPr>
          <a:xfrm>
            <a:off x="868680" y="544068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没有期望的当责是苛责；没有赋能的当责是甩锅</a:t>
            </a:r>
            <a:endParaRPr lang="en-US" sz="16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新经理 · 不替下属扛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159856" y="178308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85800" y="178308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替下属做（Substitute）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70168" y="178308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支持下属做（Support）——SOS 原则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9856" y="329184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85800" y="329184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「这事我来吧」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70168" y="329184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「你先按我们的约定推进，卡住随时找我」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F5F5F5"/>
          </a:solidFill>
          <a:ln w="12700">
            <a:solidFill>
              <a:srgbClr val="E0E0E0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59856" y="4800600"/>
            <a:ext cx="5528920" cy="1371600"/>
          </a:xfrm>
          <a:prstGeom prst="roundRect">
            <a:avLst>
              <a:gd name="adj" fmla="val 533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4800600"/>
            <a:ext cx="513572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承诺不检查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70168" y="4800600"/>
            <a:ext cx="5044288" cy="13716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承诺兑现检查：约定的结果定期核对</a:t>
            </a:r>
            <a:endParaRPr lang="en-US" sz="15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中层 · 三个方向当责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148840"/>
            <a:ext cx="3145536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向上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2971800"/>
            <a:ext cx="2962656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带方案要资源，结果不成先认领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88536" y="1828800"/>
            <a:ext cx="3602736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8536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17136" y="2148840"/>
            <a:ext cx="3145536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向下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608576" y="2971800"/>
            <a:ext cx="2962656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清晰期望 + 当面反馈 + 兑现检查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74152" y="1828800"/>
            <a:ext cx="3602736" cy="29260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74152" y="1828800"/>
            <a:ext cx="82296" cy="29260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02752" y="2148840"/>
            <a:ext cx="3145536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394192" y="2971800"/>
            <a:ext cx="2962656" cy="1371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联合当责——共同结果，不甩锅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02920" y="544068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9" name="Text 17"/>
          <p:cNvSpPr/>
          <p:nvPr/>
        </p:nvSpPr>
        <p:spPr>
          <a:xfrm>
            <a:off x="868680" y="544068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中层是当责文化的「放大器」——你的语言，就是团队的默认语言</a:t>
            </a:r>
            <a:endParaRPr 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5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 分钟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团队当责文化 · 行动清单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11185855" cy="1554480"/>
          </a:xfrm>
          <a:prstGeom prst="roundRect">
            <a:avLst>
              <a:gd name="adj" fmla="val 470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" y="1783080"/>
            <a:ext cx="109728" cy="15544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011680"/>
            <a:ext cx="10271455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为你的团队写「当责文化四步」行动清单：每步 1 个本周就能做的动作（明确期望 / 赋能 / 反馈 / 榜样）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26974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 → 小组 / 两两 → 演示分享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429768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429768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22960" y="429768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独立写 15 分钟 → 小组互评 12 分钟（伙伴检验「期望是否清晰」）→ 代表分享 8 分钟。</a:t>
            </a:r>
            <a:endParaRPr lang="en-US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5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点评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5 · 讲师点评要点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32104" y="2103120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9" name="Text 7"/>
          <p:cNvSpPr/>
          <p:nvPr/>
        </p:nvSpPr>
        <p:spPr>
          <a:xfrm>
            <a:off x="832104" y="2103120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71600" y="2103120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「明确期望」是否具体到可衡量的结果？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32104" y="2670048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2" name="Text 10"/>
          <p:cNvSpPr/>
          <p:nvPr/>
        </p:nvSpPr>
        <p:spPr>
          <a:xfrm>
            <a:off x="832104" y="2670048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371600" y="2670048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「赋能」是否给了资源 / 权限 / 能力（不只是口号）？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32104" y="3236976"/>
            <a:ext cx="256032" cy="256032"/>
          </a:xfrm>
          <a:prstGeom prst="ellipse">
            <a:avLst/>
          </a:prstGeom>
          <a:solidFill>
            <a:srgbClr val="1F7EB1"/>
          </a:solidFill>
        </p:spPr>
      </p:sp>
      <p:sp>
        <p:nvSpPr>
          <p:cNvPr id="15" name="Text 13"/>
          <p:cNvSpPr/>
          <p:nvPr/>
        </p:nvSpPr>
        <p:spPr>
          <a:xfrm>
            <a:off x="832104" y="3236976"/>
            <a:ext cx="256032" cy="256032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371600" y="3236976"/>
            <a:ext cx="9722815" cy="4572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「榜样」是否写下了你自己的一个当责行为？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502920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2920" y="502920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9" name="Text 17"/>
          <p:cNvSpPr/>
          <p:nvPr/>
        </p:nvSpPr>
        <p:spPr>
          <a:xfrm>
            <a:off x="822960" y="502920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文化不是贴在墙上的——是你在下一次对话里的第一句话。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团队当责文化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模块五 · 小结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文化四步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22960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期望 → 赋能 → 反馈 → 榜样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88536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88536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新经理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08576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Support 不 Substitute——教团队当责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74152" y="1828800"/>
            <a:ext cx="3602736" cy="3108960"/>
          </a:xfrm>
          <a:prstGeom prst="roundRect">
            <a:avLst>
              <a:gd name="adj" fmla="val 235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74152" y="1828800"/>
            <a:ext cx="82296" cy="31089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48472" y="2194560"/>
            <a:ext cx="3054096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中层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394192" y="2880360"/>
            <a:ext cx="2962656" cy="164592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向上带方案 · 向下给期望 · 跨部门联合</a:t>
            </a:r>
            <a:endParaRPr lang="en-US" sz="1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Text 2"/>
          <p:cNvSpPr/>
          <p:nvPr/>
        </p:nvSpPr>
        <p:spPr>
          <a:xfrm>
            <a:off x="502920" y="1847088"/>
            <a:ext cx="1118585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模块六 · 行动规划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12848"/>
            <a:ext cx="1051560" cy="50292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95728"/>
            <a:ext cx="11185855" cy="9144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把当责装进你的 90 天</a:t>
            </a:r>
            <a:endParaRPr lang="en-US" sz="4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模块六 · 行动规划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Text 3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个人当责宣言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11185855" cy="1828800"/>
          </a:xfrm>
          <a:prstGeom prst="roundRect">
            <a:avLst>
              <a:gd name="adj" fmla="val 4000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783080"/>
            <a:ext cx="109728" cy="182880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057400"/>
            <a:ext cx="10271455" cy="11887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「我承诺：为 ______ 的结果当责。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当它偏离轨道时，我问自己——我还能做什么？」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02920" y="4480560"/>
            <a:ext cx="11185855" cy="603504"/>
          </a:xfrm>
          <a:prstGeom prst="roundRect">
            <a:avLst>
              <a:gd name="adj" fmla="val 12121"/>
            </a:avLst>
          </a:prstGeom>
          <a:solidFill>
            <a:srgbClr val="005B8E"/>
          </a:solidFill>
        </p:spPr>
      </p:sp>
      <p:sp>
        <p:nvSpPr>
          <p:cNvPr id="10" name="Text 8"/>
          <p:cNvSpPr/>
          <p:nvPr/>
        </p:nvSpPr>
        <p:spPr>
          <a:xfrm>
            <a:off x="868680" y="4480560"/>
            <a:ext cx="1045433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宣言要具体：填「一个结果 + 一个衡量」</a:t>
            </a:r>
            <a:endParaRPr lang="en-US" sz="17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Text 1"/>
          <p:cNvSpPr/>
          <p:nvPr/>
        </p:nvSpPr>
        <p:spPr>
          <a:xfrm>
            <a:off x="0" y="274320"/>
            <a:ext cx="12191695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180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模块六 · 行动规划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5" name="Shape 3"/>
          <p:cNvSpPr/>
          <p:nvPr/>
        </p:nvSpPr>
        <p:spPr>
          <a:xfrm>
            <a:off x="9898380" y="251460"/>
            <a:ext cx="1234440" cy="1234440"/>
          </a:xfrm>
          <a:prstGeom prst="ellipse">
            <a:avLst/>
          </a:prstGeom>
          <a:solidFill>
            <a:srgbClr val="005B8E"/>
          </a:solidFill>
        </p:spPr>
      </p:sp>
      <p:sp>
        <p:nvSpPr>
          <p:cNvPr id="6" name="Text 4"/>
          <p:cNvSpPr/>
          <p:nvPr/>
        </p:nvSpPr>
        <p:spPr>
          <a:xfrm>
            <a:off x="9898380" y="251460"/>
            <a:ext cx="1234440" cy="123444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练习 6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 分钟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786384"/>
            <a:ext cx="11185855" cy="603504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90 天当责承诺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502920" y="1783080"/>
            <a:ext cx="11185855" cy="1554480"/>
          </a:xfrm>
          <a:prstGeom prst="roundRect">
            <a:avLst>
              <a:gd name="adj" fmla="val 4706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" y="1783080"/>
            <a:ext cx="109728" cy="155448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011680"/>
            <a:ext cx="10271455" cy="6400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完成：① 个人当责宣言 ② 第一个 30 天先做的一件事 ③ 我要开的第一次当责对话 ④ 我的团队文化第一步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0120" y="2697480"/>
            <a:ext cx="102714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 → 小组 / 两两 → 演示分享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4297680"/>
            <a:ext cx="11185855" cy="566928"/>
          </a:xfrm>
          <a:prstGeom prst="roundRect">
            <a:avLst>
              <a:gd name="adj" fmla="val 12903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4297680"/>
            <a:ext cx="82296" cy="566928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14" name="Text 12"/>
          <p:cNvSpPr/>
          <p:nvPr/>
        </p:nvSpPr>
        <p:spPr>
          <a:xfrm>
            <a:off x="822960" y="4297680"/>
            <a:ext cx="10545775" cy="56692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 ▸ </a:t>
            </a:r>
            <a:r>
              <a:rPr lang="en-US" sz="1600" dirty="0">
                <a:solidFill>
                  <a:srgbClr val="1A3B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独立写 12 分钟 → 两两互讲 8 分钟（互相问「真的能开始吗」）→ 白板签名 5 分钟。</a:t>
            </a:r>
            <a:endParaRPr lang="en-US" sz="16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C12026"/>
          </a:solidFill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005B8E"/>
          </a:solidFill>
        </p:spPr>
      </p:sp>
      <p:sp>
        <p:nvSpPr>
          <p:cNvPr id="4" name="Shape 2"/>
          <p:cNvSpPr/>
          <p:nvPr/>
        </p:nvSpPr>
        <p:spPr>
          <a:xfrm>
            <a:off x="502920" y="1463040"/>
            <a:ext cx="11185855" cy="2194560"/>
          </a:xfrm>
          <a:prstGeom prst="roundRect">
            <a:avLst>
              <a:gd name="adj" fmla="val 3333"/>
            </a:avLst>
          </a:prstGeom>
          <a:solidFill>
            <a:srgbClr val="F7F7F7"/>
          </a:solidFill>
          <a:ln w="12700">
            <a:solidFill>
              <a:srgbClr val="EDEDED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2920" y="1463040"/>
            <a:ext cx="109728" cy="2194560"/>
          </a:xfrm>
          <a:prstGeom prst="rect">
            <a:avLst/>
          </a:prstGeom>
          <a:solidFill>
            <a:srgbClr val="005B8E"/>
          </a:solidFill>
          <a:ln w="12700">
            <a:solidFill>
              <a:srgbClr val="005B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91640"/>
            <a:ext cx="10271455" cy="86868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We are the ones we have been waiting for.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60120" y="2697480"/>
            <a:ext cx="10271455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7E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红舞鞋一直在你脚下——当责的答案，从来不在别处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02920" y="4114800"/>
            <a:ext cx="11185855" cy="1051560"/>
          </a:xfrm>
          <a:prstGeom prst="roundRect">
            <a:avLst>
              <a:gd name="adj" fmla="val 6957"/>
            </a:avLst>
          </a:prstGeom>
          <a:solidFill>
            <a:srgbClr val="EAF3F9"/>
          </a:solidFill>
          <a:ln w="12700">
            <a:solidFill>
              <a:srgbClr val="D7E9F4"/>
            </a:solidFill>
            <a:prstDash val="solid"/>
          </a:ln>
          <a:effectLst>
            <a:outerShdw blurRad="2147483647" dist="2147483647" algn="bl" rotWithShape="0">
              <a:srgbClr val="000000">
                <a:alpha val="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914400" y="4114800"/>
            <a:ext cx="10362895" cy="105156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5B8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带走四样东西：</a:t>
            </a:r>
            <a:r>
              <a:rPr lang="en-US" sz="1600" dirty="0">
                <a:solidFill>
                  <a:srgbClr val="1A1A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当责四步方案 · 五步对话卡 · 个人当责宣言 · 团队文化行动清单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" y="5532120"/>
            <a:ext cx="11185855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1202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谢谢大家 · 90 天后再见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6099</Words>
  <Application>WPS 演示</Application>
  <PresentationFormat>On-screen Show (16:9)</PresentationFormat>
  <Paragraphs>949</Paragraphs>
  <Slides>54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70" baseType="lpstr">
      <vt:lpstr>Arial</vt:lpstr>
      <vt:lpstr>宋体</vt:lpstr>
      <vt:lpstr>Wingdings</vt:lpstr>
      <vt:lpstr>微软雅黑</vt:lpstr>
      <vt:lpstr>方正雅意黑 GB18030L2</vt:lpstr>
      <vt:lpstr>微软雅黑</vt:lpstr>
      <vt:lpstr>微软雅黑</vt:lpstr>
      <vt:lpstr>Calibri</vt:lpstr>
      <vt:lpstr>Helvetica Neue</vt:lpstr>
      <vt:lpstr>宋体</vt:lpstr>
      <vt:lpstr>Arial Unicode MS</vt:lpstr>
      <vt:lpstr>等线</vt:lpstr>
      <vt:lpstr>汉仪中等线KW</vt:lpstr>
      <vt:lpstr>汉仪书宋二KW</vt:lpstr>
      <vt:lpstr>儷宋 Pro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当责领导力（1 天讲师引导课件）</dc:title>
  <dc:creator>PptxGenJS</dc:creator>
  <dc:subject>PptxGenJS Presentation</dc:subject>
  <cp:lastModifiedBy>wangjim288</cp:lastModifiedBy>
  <cp:revision>3</cp:revision>
  <dcterms:created xsi:type="dcterms:W3CDTF">2026-08-23T01:41:35Z</dcterms:created>
  <dcterms:modified xsi:type="dcterms:W3CDTF">2026-08-23T01:41:35Z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2052-12.1.26046.26046</vt:lpwstr>
  </property>
  <property fmtid="{D5CDD505-2E9C-101B-9397-08002B2CF9AE}" pid="3" name="ICV">
    <vt:lpwstr>CA0A4357C76EE8D6CF4F8A6A0FB49F8F_43</vt:lpwstr>
  </property>
</Properties>
</file>