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开场：今天讲一整条链路——事前把事交清楚、事中跟得住、事后谈得透。授权和绩效面谈不是两件事，是一件事的两头。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导览课程地图：先给全局感。强调模块三和模块五是全天两个重点，练习占比高。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点明目标动词都是可观测的（识别/运用/创造）。让学员知道验收标准。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主线页：把 6 模块逻辑串成一句话。先懂为什么，再练怎么做，最后落进闭环。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用一句话给学员定锚，避免「授权=甩锅」的误解。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把四种错配一次摆清，后续模块反复回扣。第Ⅲ、Ⅳ象限最容易被忽略，多举例子。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开场破冰：两两介绍最难交出去的一件事（1分钟/人），召回真实痛点；再共识公约。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提前化解抗拒，让学员带着「这课跟我有关」进入状态。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让学员现在就打分，写「我最想带走的一个能力」。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模块一目标：让学员自己意识到问题，找到个人改进靶心。先制造冲突（硬扛案例），再给四象限。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现场举手投票：最近一周，有没有哪件事你本想交出去、最后又自己扛了？随机点2-3人说具体的事。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讲杠杆：你有几人？如果每人都能独立承担一类事，你的产能该是几倍？数字冲击比说教有力。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讲完问：「你团队里，有没有一件事是因为一次做错、你再没交出去过的？」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逐个问：这四个心魔，有没有戳到谁？哪个最难破？（通常是怕出错、怕显不出自己）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四象限是最容易记住的诊断工具。让学员现场拿自己的一件事判断落在哪个象限。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这三问是模块二的引子，此处先给直觉，模块二再给矩阵工具。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走动观察，挑2-3位错配类型不同的学员分享，保证全场覆盖。班型偏静时可「先写后说」。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模块二目标：解决「该不该交」的判断问题。这是从诊断走向决策的桥梁——先想清楚什么该交，再学怎么交。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点出本模块要解决两个问题：什么该交（决策矩阵）、什么绝对不能交（责任边界）。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逐个过四个心魔的破解思路。讲「怕显不出自己」时，可举例：把「第一个给答案」换成「最后一个发言」，存在感反而更强。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讲完问：「这四个心魔里，哪一个对你的团队伤害最大？为什么？」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重点让学员体会「低险高成」这一格——很多管理者这一格是空的，这就是他们最大的浪费。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「低风险+高成长」即使自己做更快，也要交出去——因为你算的是团队能力复利，不是当下速度。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让学员现场拿自己的一件事判断落在哪一格，纠偏「凭感觉交」。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讲清「按事不按人」：同一个人做 A 事可能是 D4，做 B 事可能是 D1。带法要跟着任务变。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讲完问：「你有没有遇到过『用错阶段』的情况？」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这条线守不住，授权就会变成事故。绩效评级可以让人先自评、征询意见，但结论必须你自己负责。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举个典型：图省事把「谁升职」完全交给组长定，结果团队不满、自己收拾残局——人事决定最典型的不能交。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分歧的核心往往是「风险评估不一样」。讲师点评分歧卡时，回扣决策矩阵两个维度。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这三问是全天的判断底座，模块六行动计划还会再用。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收尾点题：想清楚「该交什么」，接下来就是最关键的问题——怎么交？进入模块三。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模块三目标：把授权从「靠感觉」变成「有步骤、可复用」。全天的第一个核心方法模块，演练最重。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点出：问题不在下属，在指令太粗。引出「六要素」和 DELEGATE 六步。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强调「给为什么」比「给做什么」更重要——知道为什么，下属遇到新情况才能自己判断。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先给全景：六步其实是七个动作（E 出现两次），首字母拼出 DELEGATE。下一页逐字母拆。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给原因不是啰嗦，是把「判断权」交给对方的前提。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强调：不讲标准，就等于没授权。标准是日后绩效面谈「对事实」的对照依据。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边界感强的下属反而更敢做事，因为他知道哪里是安全的。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Expect 和 Explain 的区别：Explain 是你定标准，Expect 是双方对齐「怎么判成」。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支持给得越具体，下属越敢接、越早动手。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如果时间只够做一步，就做这一步。让下属复述，是性价比最高的一步。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 步直接衔接模块四的检查点设计——事前约定，事后才好跟。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把七步收在一页做全景回顾。提醒：A 和 T 是最常漏的两步。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放完让学员标出：哪一句对应哪一步？哪一步是他们自己平时最容易漏的？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让学员合上讲义，凭记忆默写六步和对应自检问，写完自查。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重点抓「漏 A（复述）」——几乎每份改写都会漏，这是最好的教学点。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收尾点题：交出去了，然后呢？——事情交出去之后，才是管理者真正的功课。进入模块四。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模块四目标：解决「交出去之后怎么办」。这是授权最容易被忽略、也最容易失控的一段——很多人不是不会授权，是交给了却不会跟。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点出：正确的做法是有节奏的跟进——既不撒手，也不盯死。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关键公式：跟进的目的不是「我知道你在干什么」，而是「确保这件事不会卡住」。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讲完问：「你有没有『被盯』的经历？那是什么感受？」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这是模块一「授权四象限」的动态应用。强调「调档」是一门手艺，同一任务对不同人档位不同。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同一个任务，对不同的人、不同的阶段，档位都不一样。这就是「按事不按人」的精髓。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「可控的失败」是成长的学费。只要不涉及不可逆的代价，就让下属在摔倒中学会走路。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出问题的时候，正是下属最需要一个好老师的时候。别当警察，当教练。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讲完问：「为什么『把事收回来』是这一步最糟的反应？」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支持式问法比检查式问法更重要——检查点设太多会变盯人，设太少会失控。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互评重点看：节点是否提前约定？问法是否为支持式？这两个是学员最容易做偏的地方。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收尾点题：事前交得清、事中跟得好，授权才算完整。接下来换个战场——绩效面谈。进入模块五。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模块五目标：全天第二个核心方法模块，对应绩效链。授权是事前，绩效面谈是事后——授权的质量决定面谈的难度。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点出三重心理阻力：怕伤关系、怕起冲突、怕说不清。破局第一招：谈事不谈人，平时谈不攒着。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让学员识别自己常犯的陷阱。积攒式最普遍——平时不说，年底算总账。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讲完问：「你有没有经历过『突然袭击式』的绩效面谈？什么感受？」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先给全景：七阶，每阶有明确目标和动作。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强调铁律：不带事实不进面谈。事实是模块三 DELEGATE「讲标准」时定下的那些标准。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开场定基调。让对方知道这是一次帮助性对话，不是审判。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这是全模块最关键的一阶。用事实而非印象，是学员最弱、也最需要练的环节。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聚焦比全面更重要。漏斗形象地说明：面谈是逐步收敛，不是全盘清算。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管理者的本能是「直接给答案」。这一步要忍住，先问对方。这是学员第二弱的环节。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最好让对方自己说出来，你确认。共识必须是具体的、可验收的。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 步与模块四的检查点设计直接呼应——闭环在悄悄合上了。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放完让学员标出：哪一句对应哪一阶？哪一阶是他们自己平时最容易漏的（通常是 O 和 M）？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这是本课与「教练技能」课程形成家族的关键接口。切换信号：有没有明确的标准和差距？有→面谈；无→教练。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这两个环节是学员最弱、也最关键的。演一遍 PERFORM，会发现「张不开嘴」没那么难。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收尾点题：授权是「把事交好」，绩效面谈是「把人谈透」。最后一步——把两条线拧成一个闭环。进入模块六。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模块六目标：全天收口。前五个模块是零件，本模块把它们装成一台机器，最终落成一张可带回岗位的行动表。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这是本课最重要的认知升级：授权和绩效面谈不是两件事，是一件事的两头。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让学员把 6 个模块填进闭环的正确位置，并用一句话写出每个模块的作用。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讲完问：「如果你团队里有一场面谈注定会很难，往回追，你会追到哪一次授权？」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讲清三个衔接点：DELEGATE 的 T = 模块四检查点 = PERFORM 的 P；DELEGATE 的 E = PERFORM 的 R 的对照依据。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让学员理解：这不是一次性动作，是一个能一直转下去的飞轮。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关键在「具体到人」——太空的计划回去就忘。让学员现场填写，同桌互挑「这人具体吗？这标准可衡量吗？」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培训的成果不在课堂上，在回到岗位的第一周。这份表，就是明天就能动手的起点。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一句话承诺页：每人念出自己最戳的那句 + 第一个要改变的具体行为。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全景收束。点明管理者的成长，就是从「我自己最能干」到「我的团队最能干」的过程。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附录：把核心工具索引过一遍，告诉学员带走件里有完整版可打印。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工具索引页：让学员一眼看到手里有多少把钥匙，也方便课后复习定位。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透明告诉学员评估逻辑，也体现课程专业度——不是「上完拉倒」。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时间分配表对账：说明练习占比已按「压讲解、腾演练」重平衡。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收尾话术（对应 closing 页）：「今天种下的不是一门课，是一个闭环。从明天那一次授权开始，让它转起来。」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8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3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5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8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701784" y="1129284"/>
            <a:ext cx="1170432" cy="117043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17152" y="644652"/>
            <a:ext cx="2139696" cy="2139696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41664" y="169164"/>
            <a:ext cx="3090672" cy="309067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76688" y="1504188"/>
            <a:ext cx="420624" cy="420624"/>
          </a:xfrm>
          <a:prstGeom prst="ellipse">
            <a:avLst/>
          </a:prstGeom>
          <a:solidFill>
            <a:srgbClr val="8DC6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28600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DELEGATION &amp; PERFORMANCE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43200"/>
            <a:ext cx="10789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授权与绩效面谈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384048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429768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0">
                <a:solidFill>
                  <a:srgbClr val="CFDDD8"/>
                </a:solidFill>
                <a:latin typeface="Microsoft YaHei"/>
                <a:ea typeface="Microsoft YaHei"/>
              </a:rPr>
              <a:t>事前交得清 · 事中跟得好 · 事后谈得透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91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一天七小时，我们怎么走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1500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3836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024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5740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开场与授权诊断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7784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1500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找到你的错配象限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0120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3836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92024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5740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什么该授权、什么不该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7784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决策矩阵·责任边界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60120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3836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5740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DELEGATE 六步授权法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57784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71500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把事说清楚再交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0120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3836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2024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05740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授权的跟进与纠偏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57784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71500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刻度尺·检查点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60120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3836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20240" y="548640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057400" y="548640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PERFORM 绩效面谈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577840" y="548640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715000" y="548640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对事实·谈选项·促行动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60120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73836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920240" y="619963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057400" y="619963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整合与行动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577840" y="619963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715000" y="619963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授权×绩效闭环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601200" y="619963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38360" y="619963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主线：事前授权链（二~四）→ 事后绩效链（五）→ 闭环整合（六）。核心洞察：授权的质量，决定绩效面谈的难度。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91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91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6968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0684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0160" y="2633472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633472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识别自己的授权错配象限与背后的心魔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6968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0684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识别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346704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3346704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用决策矩阵判断一件事该不该授权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6968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0684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4059936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4059936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 DELEGATE 六步把模糊指令改成清晰授权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6968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0684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773168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773168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用授权刻度尺与检查点做好跟进与纠偏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86968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0684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80160" y="5486400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486400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 PERFORM 七阶组织一次有共识的面谈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86968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0684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80160" y="6199632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417320" y="6199632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串联授权链与绩效链，制定个人行动计划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869680" y="619963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06840" y="619963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创造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 6 条也是课前/课后自评的维度，结课用同表对比。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91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91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事前交得清 → 事中跟得好 → 事后谈得透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事前（该不该交·怎么交·怎么跟：模块二~四）→ 事后（绩效面谈：模块五）→ 闭环（模块六）。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核心洞察：授权的质量，决定绩效面谈的难度——很多面谈的失败，根子在几个月前那次糟糕的授权。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91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91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一分钟说清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这门课，到底讲什么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一句话：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不是「怎么把活分下去」——那把活甩出去叫卸责，不叫授权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把一件事交清楚 + 拿得回结果 + 让人在过程中长本事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为什么值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一次好授权 = 你不再被卡在救火里，事后也少一场吵不清的架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边界：授权是「把事交对」，不是「多交」。交错了方向，比不交更伤团队。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91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四种错配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授权不是「交不交」，是「交得对不对」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保姆型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简单活也盯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累且伤士气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甩手型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高难任务直接甩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交出去就崩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过度掌控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能人做的事也插手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能人觉得不被信任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对的人做错事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该给的没给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高潜被晾着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四种错配都源于「没匹配」——任务 × 人 × 方式。后面逐个拆。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91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91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学习公约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先约法三章，练习场才安全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今天这个场域，我们这么玩：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放下评判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说错是今天最划算的事，这里是练习场不是考场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动手练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每模块都有研讨/演练，别只听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带走一个行动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结课每人带走「一次授权 + 一次面谈」的具体计划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伙伴同行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结课互锁，30 天后互相查「你真交了还是又自己扛了」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开场话术：「今天这门课不教你怎么把活分下去，而是教你怎么把事交清楚、还能拿回结果。接下来大部分时间在练。」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91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三个高频疑问，先回应掉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① 我交出去他做不好怎么办？——用边界+检查点管风险，不是靠不交（模块四）。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② 有些事就是不能交吧？——对，责任不能授权，只有任务可以（模块二）。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③ 绩效面谈太尴尬，能谈好吗？——能，带事实、有结构地谈（模块五）。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91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91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PRE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先标起点，结课看变化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508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课前自评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61120" y="192024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98280" y="192024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课后自评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 识别授权错配与心魔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1120" y="263347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98280" y="263347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 用决策矩阵判断该不该交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20" y="3346704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98280" y="3346704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 用 DELEGATE 六步交清楚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5508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61120" y="4059936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98280" y="4059936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 用刻度尺与检查点跟进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5508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961120" y="4773168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98280" y="4773168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 用 PERFORM 七阶做面谈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792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5508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961120" y="548640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98280" y="548640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 串联闭环制定行动计划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17920" y="619963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619963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961120" y="619963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98280" y="619963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夹在手册首页；结课用同表再测一次，做前后对比。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91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91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开场与授权诊断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先照镜子——找到你惯常的授权错配，与背后的四个心魔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认知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91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91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你不是不会授权，你是在硬扛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越是能干的管理者，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越容易掉进「自己扛」的陷阱。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技术出身的中层，带8人，每周加班到10点，理由是「交出去还不如我自己做快」。表面最能干，实则成了团队瓶颈——他休假一周，团队停摆。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11 / 91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管理者的产能上限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一个管理者再能干，也只有一个脑袋、一双手：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旧认知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我自己干，快、有掌控感、质量有保障、显得负责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被低估的代价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自己成瓶颈、团队不长本事、组织能力锁死在一个人身上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真正的杠杆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管理者的产能上限 = 团队能力的总和，不是个人能力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旧认知「我要证明自己最能干」❌ → 新认知「我的价值是让团队成事」✅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91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一次失败，锁死了后续所有授权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主管本想交给下属做报表，但下属上次做错了两处，于是她自己重做，加班到 11 点，还觉得委屈。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反例：一次做错 → 从此不再交 → 所有事自己扛 → 越来越忙、团队越来越弱。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正解：把「做错」当信息——设标准、设检查点，而不是靠「不交」来防错。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结果对比：前者团队形同虚设、主管累垮；后者下属在纠错中成长，主管腾出手做更值钱的事。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案例用途：制造认知冲突——一次失败的经验，就锁死了后续所有的授权。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91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四个心魔：不敢授权的底层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心魔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心里的话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406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背后的担忧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真相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怕出错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19456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33172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「万一他搞砸了？」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406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风险失控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风险可靠「边界+检查点」管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怕失控制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19456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3172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「交出去我就不清楚了」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3035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406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信息不透明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控制来自信息透明，非亲手做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怕显不出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456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33172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「这是我的价值所在」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3035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406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价值感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价值在让团队成事，非自己最能干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怕人做不好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19456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33172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「还不如我自己来」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3035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4406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质量标准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49808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3524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可控的失败是成长的学费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四个心魔的破解方法放在模块二逐个拆——此处只需认出你的那一两个。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91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91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横轴：任务重要性　纵轴：下属成熟度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低重要性 × 低成熟度 → 保姆型错配（简单活也盯）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高重要性 × 低成熟度 → 甩手型错配（高难任务直接甩）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低重要性 × 高成熟度 → 过度掌控（对能人做的事也插手）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高重要性 × 高成熟度 → 对的人做错事（该给的反而没给）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口诀：授权 = 交给谁 × 交多少 × 怎么交（不是「交不交」）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15 / 91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15 / 91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什么该授权、什么不该：三个判断维度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任何「该不该交」的判断前，问自己三句：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做错代价大吗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风险——越大越该自己拍板（模块二展开）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他能学到什么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成长价值——越大越该优先交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我有多少时间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现实约束——决定陪跑还是放手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判断没有标准答案，但有标准维度。先种下这三问，模块二用决策矩阵把它量化。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91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自我诊断：我的授权象限图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列出团队里正在做的 5 件事，判断每件的「任务重要性」+「做的人成熟度」，标出实际处理方式落在哪个象限，找出你最常犯的那类错配——这就是今天的靶心。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个人授权象限图 + 1 个靶心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选具体的人、具体的事，别泛泛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找出最常犯的错配方向，写在最上面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小组分享，互相补充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91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误区与迁移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本模块两个落地点：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误区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把授权等于「我有空就多交点」——错了方向，比不交更伤团队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纠偏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授权是匹配问题：事 × 人 × 方式；先找到你的错配靶心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迁移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写下你今天最想改的一件事 + 涉及的人是谁（模块六行动计划的前置输入）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评估证据：学员能否说清自己的错配象限与代价。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91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什么该授权、什么不该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先想清楚该不该交，再学怎么交——从诊断走向决策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决策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19 / 91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19 / 91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不是所有事都该交，也不是所有事都能交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授权不是「交不交」，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是「交什么、交给谁、交到几分」。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反例：有人把人事决定也「交」出去，结果团队不满、自己收拾残局——把责任也交出去，叫甩锅不叫授权。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20 / 91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第一步是先拆掉四个心魔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心魔不破，后面再好的方法也用不出来：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怕出错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用「边界 + 检查点」控制风险，而不是靠「不交」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怕失控制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控制来自「信息透明」，不来自「亲手做」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怕显不出自己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管理者的价值是「让团队成事」，不是「自己最能干」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怕人做不好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允许可控范围内的失败，那是成长的学费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心魔的解法不是「更努力」，而是「换机制」——用边界、检查点、透明化，替掉「我亲自来」。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91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四个心魔，四种代价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同一个团队里，四个管理者的心魔，结出了四种苦果。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怕出错：主管关键工序全部亲自盯，累到住院；怕失控：销售经理每天听三次汇报还是焦虑。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怕出错→设检查点+合格标准；怕失控→一份看得见真实进展的进度表；怕显不出→最后一个发言。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怕人做不好：三天自己做 vs 三周教人做——教完能替你重复一百次，自己做只是重复劳动。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案例用途：让学员认出自己最重的那一个心魔，以及它让团队付出的具体代价。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91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授权决策矩阵：两个维度，四个策略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627632" y="194767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27632" y="1947672"/>
            <a:ext cx="4745736" cy="45720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737360" y="198424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陪跑式授权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5648" y="247802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给资源 + 设检查点，关键节点对齐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7632" y="409651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627632" y="4096512"/>
            <a:ext cx="4745736" cy="4572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737360" y="413308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优先授权 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5648" y="462686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培养高潜最佳区，最该先交的一块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19672" y="194767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19672" y="1947672"/>
            <a:ext cx="4745736" cy="45720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198424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自己做 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7688" y="247802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或只交部分环节，责任留给自己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19672" y="409651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19672" y="4096512"/>
            <a:ext cx="4745736" cy="45720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413308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直接授权 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7688" y="462686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直接放手，错了代价也可控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" y="3840480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风险 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040" y="1828800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风险 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6263640"/>
            <a:ext cx="9784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← 成长价值 低　　　　　　成长价值 高 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4406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关键公式：授权判断 = 做错代价 ÷ 成长价值。代价越小、成长越大 → 越该授权。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91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91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四格怎么用：一类一例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自己扛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高险低成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决定年度目标·签重要合同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陪跑授权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高险高成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让有潜力者首谈大客户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直接放手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低险低成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整理纪要·更新台账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优先授权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低险高成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让新人独立交付小项目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别问「我愿不愿意交」，要问「做错代价多大、成长价值多高」。矩阵一画，答案就出来了。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91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91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授权四象限：看任务也看人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处理策略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1188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对应象限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说明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自己做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1188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高险 × 低成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伤筋动骨、成长有限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陪跑授权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7472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1188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高险 × 高成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给资源、设检查点、关键节点对齐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直接放手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7472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1188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低险 × 低成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656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0372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错了无所谓，直接交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优先授权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47472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1188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低险 × 高成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66560" y="4773168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03720" y="4773168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风险可控、成长最大，最该先交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矩阵给的是「相对轻重」，不是绝对标准；重点是让学员形成「先算一算」的习惯。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91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91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经典框架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情境领导（SLII）：同理，带法逐级升级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44348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434840"/>
            <a:ext cx="1737360" cy="713232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443484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D1 指令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448970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意愿高能力低，手把手教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25880" y="361188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325880" y="3611880"/>
            <a:ext cx="1737360" cy="713232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63040" y="361188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D2 教练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366674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意愿降能力升，给方向一起理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278892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828800" y="2788920"/>
            <a:ext cx="173736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65960" y="278892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D3 支持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40" y="284378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能力高意愿不稳，你决定我鼓励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31720" y="196596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331720" y="1965960"/>
            <a:ext cx="1737360" cy="713232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68880" y="196596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D4 授权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1960" y="202082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意愿能力都高，你自主做按时同步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30352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公共知识框架（Hersey &amp; Blanchard）。核心：按事不按人，看同一人在这个任务上的成熟度。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91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一个人的四个月：带法一路在变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一位下属接手新任务，四个月里，他的成熟度一直在移动。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开局 D1（热情但不会）→ 两个月遇瓶颈成 D2（迷茫、怀疑自己）→ 能力上来但不敢拍板成 D3。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D1 手把手教 → D2 给方向陪他理清 → D3 鼓励他自主决定 → 半年后 D4 放手只看结果。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用错阶段：对 D4 的人还在手把手教，对方会很烦；对 D1 的人直接甩手，他会慌。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案例用途：同一个人的同一个任务，带法一路在变——没有「永远该授权」的人。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91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交出去的是任务，留下的是责任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无论把事情交给谁，最终的责任始终在你身上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可以让人执行、可以让人参与决策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但「拍板」和「担责」这两件事，只有你能做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「不授权」≠「不让参与」：可以让人参与过程，但决定权和责任在你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28 / 91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28 / 91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四类不交清单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类型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9476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例子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为什么不能交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绩效评价与人事决定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9476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评级、晋升/去留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涉及他人切身利益，需你担责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敏感冲突处理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9476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团队严重矛盾、投诉调查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需要权威与公正立场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高风险合规事项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5760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9476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安全、法务、财务红线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一旦出事后果不可逆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需你本人背书的决策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65760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79476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对外承诺、重要资源分配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15200" y="4773168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52360" y="4773168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别人无权代表你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「不授权」≠「不让参与」——可以让人参与过程，但决定权与责任始终在你。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91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91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任务分拣：15 张任务卡归类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发给每组 15 张真实任务卡，判断每张是「该我/该授权/该授权但需陪跑」，个人先判断，小组对齐，找出分歧最大的 2-3 张全班讨论。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矩阵归类结果 + 分歧卡清单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个人先判断，别急着讨论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重点找分歧最大的卡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收敛到判断三问：代价大吗·能学到什么·我有多少时间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91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判断三问（任何「该不该交」前必问）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做错代价大吗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风险——越大越该自己拍板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他能学到什么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成长价值——越大越该优先交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我有多少时间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现实约束——决定陪跑还是放手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判断没有标准答案，但有标准维度。把团队的事都过一遍，你会发现——该交的远比你以为的多。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91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91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本模块的四个落地点：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①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四个心魔的解法不是「更努力」，是「换机制」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该不该交，用「风险 × 成长价值」判断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③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该怎么带，看下属在哪个阶段（D1-D4）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④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责任不能授权，只有任务可以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迁移：写下你团队里 3 件「早就该交、但你一直自己扛」的事，以及各自的处理策略。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91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DELEGATE 六步授权法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把「交任务」升级成「交清楚」——授权链的心脏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方法 · 75 min  ⭐全天重点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33 / 91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33 / 91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指令太粗，问题不在下属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绝大多数授权失败，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不是失败在「交」，是失败在「没说清」。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反例：主管说「你跟进一下这个客户」——下属不知道跟进到什么程度、能承诺什么、什么时候汇报、预算能不能花；结果要么不敢动反复来问，要么乱承诺出事故。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34 / 91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授权的六个要素：交得太少 vs 交得太多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一个合格的授权，要把六件事都说清楚：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交得太少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「你去把这事办了」——只交任务名称，没交标准、限度、资源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交得太多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连人带权全丢出去、完全不跟进——那不是授权，是卸责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六要素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任务 · 意图 · 限度 · 期望 · 支持 · 跟进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关键公式：授权 = 交任务 + 交标准 + 交边界 + 交支持（四项缺一不可）。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91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DELEGATE 六步授权法：一条完整流程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314123" cy="56692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 定任务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做什么 + 为什么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890195" y="3520440"/>
            <a:ext cx="256032" cy="0"/>
          </a:xfrm>
          <a:prstGeom prst="line">
            <a:avLst/>
          </a:prstGeom>
          <a:ln w="28575">
            <a:solidFill>
              <a:srgbClr val="4C9BE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173659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73659" y="2331720"/>
            <a:ext cx="1314123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73659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E 讲标准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19963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可衡量的三要素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515215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798679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798679" y="2331720"/>
            <a:ext cx="1314123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798679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L 划边界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44983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权限·预算·时间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140234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423698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23698" y="2331720"/>
            <a:ext cx="1314123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23698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E 明期望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0002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结果与衡量方式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765254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7048718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048718" y="2331720"/>
            <a:ext cx="1314123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048718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G 给支持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95022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资源 + 何时给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390273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8673737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673737" y="2331720"/>
            <a:ext cx="1314123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73737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 达共识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20041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让对方复述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10015293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10298757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298757" y="2331720"/>
            <a:ext cx="1314123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298757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T 定跟进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45061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什么节点对一次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DELEGATE 既是「授权」本身，也是每步首字母——好记、可复用。最易漏：A（复述）与 T（跟进）。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91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91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 · 定任务 Define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说清「做什么」+「为什么」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做什么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要完成的具体任务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为什么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做这件事的原因、背景、价值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给原因的意义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下属遇到你没预想到的情况时，能自己判断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「我需要你完成 [任务]，因为 [原因]。」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常见陷阱：只说「做什么」不说「为什么」——下属只能机械执行，一遇到变数就卡壳。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91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E · 讲标准 Explain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说清「做成什么样算好」——必须可衡量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用具体标准代替形容词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不说「做好一点」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可衡量的三要素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数据 + 时间 + 格式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例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「准确率 100%、周五前交付、用公司模板」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「这件事做成的标准是：[可衡量的指标]。」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常见陷阱：标准模糊，验收时必然扯皮——「我以为你说的是……」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91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L · 划边界 Limits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说清哪些能做、哪些不能——这是安全网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权限边界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能决定什么、不能决定什么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预算边界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能自主花多少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时间边界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什么时候必须完成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「你可以决定 [范围]，但 [红线] 必须我来确认；预算 [X] 内自主。」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常见陷阱：把边界当成限制——其实它是安全网，让下属敢放手去做。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91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E · 明期望 Expect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对齐「我们会怎么判断这件事做成了」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期望 = 结果 + 衡量方式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不只是「做出来」，还要「怎么算成了」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对齐方式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用「我们会怎么判断」来问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作用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防止验收时才发现双方理解不一致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「我们来对齐一下：这件事做成，我们会看到什么样的结果？」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常见陷阱：跳过期望对齐，验收时才发现双方理解根本不一样。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91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 · 给支持 Guide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说清「我能给你什么」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资源清单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信息、资源、人脉、决策权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承诺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明确什么时候可以来找你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「随时可找我」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不是打扰，是约定好的支持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「这件事上，我可以给你 [具体资源]；需要时随时找我。」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常见陷阱：只说「有问题找我」太空——要具体说清能给什么、什么时候给。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91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 · 达共识 Agree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让对方复述一遍——最重要、也最常被跳过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动作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「你说说看，你要做的事和标准是什么？」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为什么有效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复述能立刻暴露理解偏差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性价比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比你说十遍都管用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「你说说看，你要做的事和标准是什么？」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常见陷阱：跳过这一步——你以为说清了，其实对方理解的是另一回事。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91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T · 定跟进 Track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约定「什么时候对一次、怎么对」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检查点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什么时候中途同步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阶段成果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什么时候看阶段成果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跟进 = 约定好的节奏，不是盯着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「我们每周三下午同步一次进展，遇到 [红线] 立刻找我。」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常见陷阱：把跟进做成「随时抽查」——下属觉得被盯，你自己也累。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91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全景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DELEGATE 六步全景（一页看全）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640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192024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25880" y="192024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5176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8892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要说清什么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8076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一句话公式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640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88720" y="263347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325880" y="263347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定任务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5176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8892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做什么 + 为什么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8076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「需要你完成…，因为…」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640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88720" y="3346704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325880" y="3346704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讲标准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5176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8892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可衡量的好标准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4360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8076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「标准是：数据+时间+格式」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640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188720" y="4059936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325880" y="4059936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划边界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65176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78892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权限/预算/时间红线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94360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08076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「可决定…，但…我确认」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640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188720" y="4773168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325880" y="4773168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明期望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65176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78892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 + 衡量方式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43600" y="4773168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080760" y="4773168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「做成会看到…对吧？」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640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G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188720" y="548640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325880" y="548640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给支持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651760" y="548640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788920" y="548640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资源与何时给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943600" y="548640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080760" y="548640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「我可以给你…」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640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188720" y="619963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325880" y="619963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达共识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2651760" y="619963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788920" y="619963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让对方复述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943600" y="619963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080760" y="619963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「你说说看你要做的是？」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48640" y="6912864"/>
            <a:ext cx="640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85800" y="6912864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188720" y="6912864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325880" y="6912864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定跟进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2651760" y="691286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788920" y="691286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检查点与节奏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5943600" y="691286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080760" y="691286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「我们…同步一次」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48640" y="7763256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前六页是分步拆解，这一页是总览，方便学员对照复盘。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91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91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示例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用 DELEGATE 重写一句「粗指令」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原指令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「你跟进一下这个客户。」（只有一句话）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D/E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跟进 A 客户，因为它要成为下季度标杆；三周内拿到需求清单。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49040"/>
            <a:ext cx="155448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404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L/E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221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可承诺范围和时间，报价须我确认；做成标志是客户确认进方案阶段。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6634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663440"/>
            <a:ext cx="155448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47548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G/A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47365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给你决策链名单；来，你说说你要做的是什么？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5778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55778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56692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86000" y="56509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每周三同步一次，遇报价立刻找我。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5379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看：同样一件事，从「一句话」变成「可交付、可追踪的授权」——差别全在说清楚。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91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91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七问自检，把六步变成肌肉记忆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① 我说清「做什么」和「为什么」了吗？　② 我说清「做成什么样算好」了吗？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③ 我说清「哪些能做、哪些不能」了吗？　④ 我们「怎么判断做成了」对齐了吗？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⑤ 我说清「我能给什么支持」了吗？　⑥ 让对方复述一遍了吗？　⑦ 约定「什么时候对一次」了吗？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提示：授权前花 2 分钟过一遍这七问，能省掉后面 2 天的返工。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46 / 91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46 / 91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烂指令改造：把一句话改成 DELEGATE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每人写下自己曾说过的一句粗指令，对照 DELEGATE 六步改写成完整授权；小组互评有无漏步；全班分享 2-3 份，讲师逐一点评。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一份改写前后的对比 + 六步完整卡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用自己真实说过的一句话做原料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小组互评重点看有没有漏 A（复述）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改写要具体到可交付、可追踪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91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本模块的四个落地点：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①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授权 = 交任务 + 交标准 + 交边界 + 交支持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DELEGATE 六步：定任务·讲标准·划边界·明期望·给支持·达共识·定跟进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③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最容易漏、也最关键：A（复述）和 T（跟进）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④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每次授权前，过一遍七问自检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迁移：写下你打算用 DELEGATE 六步授权的第一件事 + 交给谁。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91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授权的跟进与纠偏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交出去之后才是真功课——跟进而非盯人，降档而非收权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跟进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49 / 91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49 / 91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交给了却不会跟，才是灾难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撒手不管叫失控，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天天盯问叫微操。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两个极端都是灾难：交出去就当没这回事 → 等结果时才发现早跑偏；每小时问一次进度 → 下属觉得不被信任、自己又累。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50 / 91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跟进 ≠ 盯人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盯人　盯人（避免）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出发点：我不放心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频率：随我焦虑，随时问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内容：「做了没？做到哪了？」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结果：下属被动、失能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跟进　跟进（应该）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出发点：我要支持你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频率：按约定节点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内容：「遇到什么卡点？需要什么支持？」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结果：下属主动、成长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91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91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同样一句话，两种感受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一位主管授权后，每天的沟通都是「进度怎么样」「那个表做了吗」「记得别出错啊」。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反例：下属感觉不被信任、像被监工；同样的关注度，感受完全不同。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正解：「我们按约定周三、周五各同步一次；中间有任何卡点随时找我。」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换个说法：从「检查式」换成「支持式」——同样关注，下属感受天差地别。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案例用途：说明「跟进」和「盯人」的差别不在关注度，而在出发点和问法。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91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授权刻度尺：放手到什么程度，有五档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24916" y="4892040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16356" y="4983480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1 我决定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6356" y="5458968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你执行</a:t>
            </a:r>
          </a:p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高风险+新人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72588" y="4187952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18892" y="4233672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10332" y="4325112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2 我定你建议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0332" y="4800600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先听你意见</a:t>
            </a:r>
          </a:p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风险较高+成长中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66564" y="3529584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2868" y="3575304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04308" y="3666744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3 一起决定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04308" y="4142232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共同讨论后定</a:t>
            </a:r>
          </a:p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中等风险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60540" y="2871216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06844" y="2916936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98284" y="3008376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4 你定我确认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98284" y="3483864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你决定需我点头</a:t>
            </a:r>
          </a:p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低风险+较成熟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54516" y="2212848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300820" y="2258568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92260" y="2350008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5 你全权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2260" y="2825496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事后同步即可</a:t>
            </a:r>
          </a:p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低风险+成熟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98932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五档不是「越高越好」——找到「匹配」的那一档才是对的。把 D4 放 1 档=过度掌控；把 D1 放 5 档=甩手型错配。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91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91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同任务、不同人、不同档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场景（选择供应商）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0916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给谁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920240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86600" y="1920240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放到哪档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高风险、涉及大额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0916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自己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49440" y="2633472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86600" y="2633472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 档：我决定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交给新人（D1）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0916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新人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3346704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86600" y="3346704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 档：他调研给建议，我来定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交给老手（D4）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70916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老手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49440" y="4059936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86600" y="4059936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5 档：他全权定，事后同步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中等风险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916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有一定能力者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949440" y="4773168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86600" y="4773168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 档：一起讨论后定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「按事不按人」的真正含义：按「这个人做这件事的成熟度」——是事与人的结合。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91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91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中途出事了：别收权，要降档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收权　错误反应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一顿批评、自己接手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直接推翻重做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抱怨「白做了」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下属觉得自己搞砸了、再也不被信任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降档　正确做法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降半档：增加跟进频率，一起找卡点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停在检查点，说清差距让他返工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立即对齐目标，重新定标准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出问题时不收权，而是降档纠偏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91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91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三种翻车场景与应对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192024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23160" y="192024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典型表现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3776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错误反应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正确做法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进度滞后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86000" y="263347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23160" y="263347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到节点还没做完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3776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7492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批评、自己接手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523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降半档：增加跟进，一起找卡点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质量不达标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286000" y="3346704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23160" y="3346704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做出来但标准差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93776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7492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直接推翻重做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停在检查点，说清差距让他返工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方向跑偏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4059936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423160" y="4059936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越做越偏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93776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7492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抱怨「白做了」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152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523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立即对齐目标、重定标准，继续交给他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你要守住的不是「这次必须做对」，而是「这次错误必须可控 + 必须学到东西」。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91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91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报告数据错了，收回还是让他改？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一位管理者授权下属做对外报告，临近交付发现数据错了。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反例：第一反应是把报告拿回来自己改——代价是，这个下属再也没独立做过对外报告。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正解：指出错在哪、标准是什么，让下属自己改一遍——错这一次，他以后都会记得核数据。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结果对比：收回来=下属再不敢接；让他改=一次纠偏换一个能独立扛对外报告的人。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案例用途：把「把事收回来」这个最糟反应的代价讲透，引出「降档纠偏」。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91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检查点的节奏：提前约定的一条时间线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429000"/>
            <a:ext cx="10515600" cy="54864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24712" y="3300984"/>
            <a:ext cx="310896" cy="310896"/>
          </a:xfrm>
          <a:prstGeom prst="ellipse">
            <a:avLst/>
          </a:prstGeom>
          <a:solidFill>
            <a:srgbClr val="4C9BE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5720" y="187452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" y="193852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4C9BE0"/>
                </a:solidFill>
                <a:latin typeface="Microsoft YaHei"/>
                <a:ea typeface="Microsoft YaHei"/>
              </a:rPr>
              <a:t>启动后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" y="237744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第 X 天</a:t>
            </a:r>
          </a:p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看方向对不对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280160" y="3108960"/>
            <a:ext cx="0" cy="192024"/>
          </a:xfrm>
          <a:prstGeom prst="line">
            <a:avLst/>
          </a:prstGeom>
          <a:ln w="15240">
            <a:solidFill>
              <a:srgbClr val="4C9B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925312" y="3300984"/>
            <a:ext cx="310896" cy="310896"/>
          </a:xfrm>
          <a:prstGeom prst="ellipse">
            <a:avLst/>
          </a:prstGeom>
          <a:solidFill>
            <a:srgbClr val="2A9D8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846320" y="379476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92040" y="385876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2A9D8F"/>
                </a:solidFill>
                <a:latin typeface="Microsoft YaHei"/>
                <a:ea typeface="Microsoft YaHei"/>
              </a:rPr>
              <a:t>中期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429768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第 X 周</a:t>
            </a:r>
          </a:p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看进度 + 卡点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80760" y="3611880"/>
            <a:ext cx="0" cy="182880"/>
          </a:xfrm>
          <a:prstGeom prst="line">
            <a:avLst/>
          </a:prstGeom>
          <a:ln w="15240">
            <a:solidFill>
              <a:srgbClr val="2A9D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0725912" y="3300984"/>
            <a:ext cx="310896" cy="310896"/>
          </a:xfrm>
          <a:prstGeom prst="ellipse">
            <a:avLst/>
          </a:prstGeom>
          <a:solidFill>
            <a:srgbClr val="6FA32E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646920" y="187452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92640" y="193852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6FA32E"/>
                </a:solidFill>
                <a:latin typeface="Microsoft YaHei"/>
                <a:ea typeface="Microsoft YaHei"/>
              </a:rPr>
              <a:t>收尾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92640" y="237744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交付前 X 天</a:t>
            </a:r>
          </a:p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看标准是否达标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0881360" y="3108960"/>
            <a:ext cx="0" cy="192024"/>
          </a:xfrm>
          <a:prstGeom prst="line">
            <a:avLst/>
          </a:prstGeom>
          <a:ln w="15240">
            <a:solidFill>
              <a:srgbClr val="6FA3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8640" y="58064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好的检查点有三个特点：提前约定、节点清晰、聚焦支持。检查点不是「抽查」，是约定的陪伴。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91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授权检查点设计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每人选一件已授权（或即将授权）的事，设计检查点：设几个节点？每个节点看什么？用什么支持式问法？小组交流互评。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一份检查点设计表（节点/时间/看什么/问法）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节点要提前约定，不是临时抽查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问法必须是支持式，不是检查式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互评重点：节点是否清晰·问法是否支持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91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本模块的四个落地点：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①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跟进 ≠ 盯人；跟进的目的「确保不卡住」，不是「监视进展」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放手有五档，找匹配的那一档，不是越高越好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③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出问题时不收权，而是降档纠偏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④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用「提前约定的检查点 + 支持式问法」，把跟进做成陪伴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迁移：写下你目前在跟进方式上，最该改的一个习惯。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91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PERFORM 绩效面谈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对事实、谈选项、促行动——把面谈从「我说你听」变成「我们一起定」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方法 · 75 min  ⭐全天重点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61 / 91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61 / 91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绩效面谈难，不难在流程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绩效面谈谈的是「事」，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不是「人」。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谈事 → 对方能接受；谈人 → 对方必然防御。一开口就是「你态度有问题」「你能力不行」，谈的是人不是事，对方立刻竖起墙。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62 / 91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三个典型陷阱：面谈是怎么谈崩的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积攒式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平时不说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年底一次性算总账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评判式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一开口就评判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「你态度有问题」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情绪式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带着不满开场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越谈越上火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后果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对方被突然袭击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从懵到委屈到争吵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破局核心：谈事，不谈人；平时谈，不攒着。绩效面谈难，不难在「技巧」，难在心理阻力和错误方式。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91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91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积攒一年，一次算总账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一位主管积攒了一年的不满，年底面谈时一口气说了二十分钟，从迟到说到态度再说到能力。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反例：下属先是懵，然后委屈，最后变成争吵——面谈以「你觉得我不好那我走」收场。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正解：平时就有高质量反馈，面谈时只聚焦 1-2 个关键议题，谈事不谈人。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问题根源：不是下属不虚心，而是平时不谈、一次算总账 + 谈人不谈事。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案例用途：把「积攒式 + 评判式」的代价讲透，引出 PERFORM 七阶。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91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PERFORM 七阶绩效对话法：一条完整流程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314123" cy="56692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P 做准备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带事实进门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890195" y="3520440"/>
            <a:ext cx="256032" cy="0"/>
          </a:xfrm>
          <a:prstGeom prst="line">
            <a:avLst/>
          </a:prstGeom>
          <a:ln w="28575">
            <a:solidFill>
              <a:srgbClr val="4C9BE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173659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73659" y="2331720"/>
            <a:ext cx="1314123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73659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E 建氛围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19963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放下防御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515215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798679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798679" y="2331720"/>
            <a:ext cx="1314123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798679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R 对事实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44983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一起看事实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140234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423698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23698" y="2331720"/>
            <a:ext cx="1314123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23698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F 找焦点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0002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锁定 1-2 议题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765254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7048718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048718" y="2331720"/>
            <a:ext cx="1314123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048718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O 谈选项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95022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一起找方案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390273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8673737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673737" y="2331720"/>
            <a:ext cx="1314123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73737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R 定共识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20041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改什么·到何时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10015293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10298757" y="2331720"/>
            <a:ext cx="1314123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298757" y="2331720"/>
            <a:ext cx="1314123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298757" y="2386584"/>
            <a:ext cx="131412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M 促行动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45061" y="3008376"/>
            <a:ext cx="1021515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支持 + 跟进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PERFORM 既是「表现/绩效」，也是七阶首字母。最易漏：O（谈选项）与 M（促行动）。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91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91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P · 做准备 Prepare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面谈前的功课，决定面谈的质量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准备三样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事实（具体行为/数据）+ 标准（预期）+ 目标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铁律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不带事实，不进面谈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为什么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没事实，就变成「我觉得你……」，对方一定不认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「这次面谈，我要带的是这三件事实：①… ②… ③…」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常见陷阱：凭印象开口——「你最近状态不行」，对方立刻反问「哪里不行？」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91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E · 建氛围 Engage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开场 30 秒，决定整场气氛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目标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让对方知道「这是帮助性对话，不是审判」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话术要点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一起看、听你想法，而不是宣判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避免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一上来就摆脸色、直接进入批评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「今天想和你聊聊这段时间的工作，一起看看哪里可以做得更好，也想听听你的想法。」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常见陷阱：开场就摆脸色——对方从第一秒就进入防御状态，后面全白谈。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91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R · 对事实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一起「看」事实，而不是「评判」事实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用「我观察到」代替「你总是」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把事实和评价分开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只说发生了什么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先不说好坏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作用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事实无法反驳，评价必然引战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「过去两个月，这个指标数据是 X，而目标是 Y，我想了解一下中间的实际情况。」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常见陷阱：把评价当事实——「你总是拖」，对方只会争「我哪有总是」。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91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面谈是聚焦，不是清算：逐层收敛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66648" y="1874520"/>
            <a:ext cx="10058400" cy="8686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40968" y="1874520"/>
            <a:ext cx="4224528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一堆问题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92344" y="1920240"/>
            <a:ext cx="5157216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</a:rPr>
              <a:t>把陈年旧账、各种偏差全摆上来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46174" y="2788920"/>
            <a:ext cx="8499348" cy="8686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20494" y="2788920"/>
            <a:ext cx="3569726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锁定焦点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5887" y="2834640"/>
            <a:ext cx="4315328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</a:rPr>
              <a:t>从中挑最关键的 1-2 个议题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25700" y="3703320"/>
            <a:ext cx="6940296" cy="8686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00020" y="3703320"/>
            <a:ext cx="2914924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谈透这两点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79430" y="3749040"/>
            <a:ext cx="34734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</a:rPr>
              <a:t>把最关键的两点谈深、谈透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05226" y="4617720"/>
            <a:ext cx="5381244" cy="868680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9546" y="4617720"/>
            <a:ext cx="2260122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定共识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72973" y="4663440"/>
            <a:ext cx="2631552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</a:rPr>
              <a:t>收敛成：改什么·怎么改·到何时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一场面谈谈透 1-2 点，胜过泛泛谈十点。其他的后面单独聊，不混在这一场。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91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91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O · 谈选项 Options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先问对方，再给建议——最容易跳过的一阶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先问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「你觉得可以从哪里着手改善？」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再给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「我也有个想法，你要不要听听看？」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为什么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让对方参与方案设计，执行意愿才高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「你觉得，这个情况可以从哪里着手改善？」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常见陷阱：直接下指令——方案是你给的，执行是他被动的，落地率低。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91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R · 定共识 Resolve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把讨论收敛成明确的「三点」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改什么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具体的行为或结果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怎么改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具体的方法或动作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到什么时候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明确的时间点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「那我们来对齐一下——接下来你要做的第一件事是……对吗？」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常见陷阱：谈完不收敛——「挺好的，你继续努力」，散场谁也不知道下一步。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91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分步详解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 · 促行动 Move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谈完不等于结束，要落到「支持 + 跟进」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支持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我能给什么具体资源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跟进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下次什么时候对进展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衔接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与模块四的检查点设计直接呼应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「这件事上，我可以帮你 [具体支持]；我们下周三再对一次进展。」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常见陷阱：谈完就散——没有支持、没有跟进，共识停在纸面。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91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91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示例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用 PERFORM 重写一场「要谈崩」的面谈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先收集事实：迟到 5 次、项目延期 2 次、客户投诉 1 次。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E/R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「想聊聊这段时间的工作；我观察到近两月 5 次迟到、2 次延期，想听听你的情况。」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49040"/>
            <a:ext cx="155448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404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F/O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221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「今天先聚焦『项目延期』；你觉得原因主要在哪？我也有个想法你要不要听？」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6634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6634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47548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R/M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47365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「那我们定一下——下个项目你提前三天做风险清单，对吗？有问题我帮你协调资源，周五对一次。」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看：全程对事不对人、有事实有选项，最后收敛成共识 + 支持 + 跟进——这就是「有事实、有共识、有行动」的面谈。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73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73 / 91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关键区分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绩效面谈 vs 教练对话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面谈　绩效面谈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目的：对齐绩效、纠正偏差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前提：有标准，出现了差距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动作：对事实、定共识、促行动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结束：有明确约定和跟进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教练　教练对话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目的：启发思考、促进成长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前提：没有对错，想要更好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动作：提问、倾听、不急给答案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结束：对方自己想清楚、有觉察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74 / 91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74 / 91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难谈的三个绩效场景（角色扮演）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三人一组：管理者 / 下属 / 观察员；用 PERFORM 七阶组织对话，重点练「对事实」和「谈选项」；观察员按七阶打分指出漏阶；轮换使每人至少演一次管理者。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28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观察员评估表 + 一份完整七阶对话记录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场景 A 老员工懈怠 / B 新人连续不达标 / C 能人情绪化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重点观察「对事实」是否用事实而非印象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重点观察「谈选项」是否先问了对方想法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75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75 / 91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本模块的五个落地点：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①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绩效面谈谈事，不谈人；平时谈，不攒着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PERFORM 七阶：做准备·建氛围·对事实·找焦点·谈选项·定共识·促行动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③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最关键：对事实（用事实而非印象）+ 谈选项（先问对方）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④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绩效面谈 ≠ 教练对话——分清「纠正」和「启发」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⑤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面谈要落地，必须走到 M（促行动），与检查点呼应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迁移：写下你即将要做的一次绩效面谈对象 + 你准备带去的三个「事实」。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76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76 / 91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整合与行动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把两条线拧成一个闭环——授权 × 绩效 = 成长飞轮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收口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77 / 91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77 / 91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很多面谈的失败，根子在几个月前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授权的质量，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决定绩效面谈的难度。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事前用 DELEGATE 把任务、标准、边界交清楚 → 事后面谈一切有据可依，轻松；事前只丢一句话 → 事后只能「我觉得你不行」，必然谈崩。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78 / 91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一页闭环图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授权链 × 绩效链：一条闭环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630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22178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22178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678985" y="1873606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4705" y="191018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决策矩阵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705" y="233080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事前：判断该不该交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5350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922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DELEGATE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922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交出去：把事说清楚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78985" y="4947818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4705" y="498439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刻度尺+检查点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4705" y="540501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交出去后：降档纠偏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0446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5018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PERFORM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018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出问题：对事实·谈选项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722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核心洞察：授权的质量，决定绩效面谈的难度。谈完之后回到模块三重新授权——闭环开始新一轮。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79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79 / 91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同样的结果，差别在三个月前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两位管理者都要和下属谈「项目没做好」。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管理者 B：三个月前只说「你去跟进一下」→ 面谈时只能说「我觉得你做得不行」，对方反问「你当初又没说清要怎样」，当场僵住。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管理者 A：三个月前用 DELEGATE 交代了标准、边界、检查点 → 面谈时直接对照数据：「我们定的标准是 X，现在是 Y，看看差距在哪。」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结果对比：A 就事论事，对方接受；B 当场僵住。同样的结果，差别在三个月前那次授权。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案例用途：把「授权的质量决定面谈的难度」讲成一个具体、可感的对比。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80 / 91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80 / 91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模型合体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DELEGATE × PERFORM：前后咬合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时间点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6888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4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用什么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632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8348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关键动作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92024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92024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衔接点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交出去之前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6888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0604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决策矩阵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4632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8348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判断该不该交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38160" y="263347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75320" y="263347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交出去那一刻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6888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604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DELEGATE 六步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84632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8348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定任务…定跟进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38160" y="334670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5320" y="334670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T（定跟进）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交出去之后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46888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0604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刻度尺+检查点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84632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98348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降档纠偏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138160" y="4059936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75320" y="4059936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检查点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出问题/到期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46888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604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PERFORM 七阶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84632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98348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对事实…促行动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138160" y="4773168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275320" y="4773168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P（做准备）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谈完之后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468880" y="548640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606040" y="548640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回到 DELEGATE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846320" y="548640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983480" y="548640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重新定标准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138160" y="548640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275320" y="548640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闭环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DELEGATE 定下的标准，就是日后面谈时的「事实依据」——事前越清晰，事后越好谈。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81 / 91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81 / 91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核心洞察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一条成长飞轮：授权 → 跟进 → 面谈 → 再授权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88720" y="2514600"/>
            <a:ext cx="10058400" cy="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1247120" y="2514600"/>
            <a:ext cx="0" cy="192024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1188720" y="4434840"/>
            <a:ext cx="10058400" cy="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69264" y="2295144"/>
            <a:ext cx="438912" cy="438912"/>
          </a:xfrm>
          <a:prstGeom prst="ellipse">
            <a:avLst/>
          </a:prstGeom>
          <a:solidFill>
            <a:srgbClr val="4C9BE0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9264" y="229514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2825496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" y="2880360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4C9BE0"/>
                </a:solidFill>
                <a:latin typeface="Microsoft YaHei"/>
                <a:ea typeface="Microsoft YaHei"/>
              </a:rPr>
              <a:t>用 DELEGATE 授权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" y="3282696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定标准、讲边界、给支持</a:t>
            </a:r>
          </a:p>
        </p:txBody>
      </p:sp>
      <p:sp>
        <p:nvSpPr>
          <p:cNvPr id="13" name="Oval 12"/>
          <p:cNvSpPr/>
          <p:nvPr/>
        </p:nvSpPr>
        <p:spPr>
          <a:xfrm>
            <a:off x="11027664" y="2295144"/>
            <a:ext cx="438912" cy="438912"/>
          </a:xfrm>
          <a:prstGeom prst="ellipse">
            <a:avLst/>
          </a:prstGeom>
          <a:solidFill>
            <a:srgbClr val="6FA3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027664" y="229514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0" y="2825496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04120" y="2880360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按检查点跟进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04120" y="3282696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一次降半档纠偏</a:t>
            </a:r>
          </a:p>
        </p:txBody>
      </p:sp>
      <p:sp>
        <p:nvSpPr>
          <p:cNvPr id="18" name="Oval 17"/>
          <p:cNvSpPr/>
          <p:nvPr/>
        </p:nvSpPr>
        <p:spPr>
          <a:xfrm>
            <a:off x="11027664" y="4215384"/>
            <a:ext cx="438912" cy="438912"/>
          </a:xfrm>
          <a:prstGeom prst="ellipse">
            <a:avLst/>
          </a:prstGeom>
          <a:solidFill>
            <a:srgbClr val="2A9D8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027664" y="421538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0" y="3063240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04120" y="3118104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2A9D8F"/>
                </a:solidFill>
                <a:latin typeface="Microsoft YaHei"/>
                <a:ea typeface="Microsoft YaHei"/>
              </a:rPr>
              <a:t>交付后 PERFORM 面谈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04120" y="3520440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对照当初定的标准逐条看</a:t>
            </a:r>
          </a:p>
        </p:txBody>
      </p:sp>
      <p:sp>
        <p:nvSpPr>
          <p:cNvPr id="23" name="Oval 22"/>
          <p:cNvSpPr/>
          <p:nvPr/>
        </p:nvSpPr>
        <p:spPr>
          <a:xfrm>
            <a:off x="969264" y="4215384"/>
            <a:ext cx="438912" cy="438912"/>
          </a:xfrm>
          <a:prstGeom prst="ellipse">
            <a:avLst/>
          </a:prstGeom>
          <a:solidFill>
            <a:srgbClr val="E0A8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9264" y="421538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0" y="3063240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" y="3118104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E0A82E"/>
                </a:solidFill>
                <a:latin typeface="Microsoft YaHei"/>
                <a:ea typeface="Microsoft YaHei"/>
              </a:rPr>
              <a:t>谈定的改进点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" y="3520440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成为下一季度新的 DELEGATE 任务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943600"/>
            <a:ext cx="110642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两个模型合体，就成了一条可持续运转的成长飞轮——一轮比一轮顺。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82 / 91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82 / 91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行动计划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一次授权 + 一次面谈（带回岗位）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部分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项目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0" y="192024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80760" y="192024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我的填写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授权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2024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5740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交给谁 / 什么事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263347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80760" y="263347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（具体的人 + 具体的任务）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授权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92024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5740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DELEGATE 六步要点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0" y="3346704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80760" y="3346704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D_ E_ L_ E_ G_ A_ T_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92024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05740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用什么档位 / 检查点怎么设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43600" y="4059936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80760" y="4059936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（刻度尺 1-5）+（节点+看什么）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面谈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5740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和谁谈 / 聚焦议题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943600" y="4773168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080760" y="4773168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（具体的人）+（1-2 个议题）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面谈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920240" y="548640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057400" y="548640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我带去的三个事实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43600" y="548640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80760" y="548640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①__ ②__ ③__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反面：「我要多授权、多沟通」（太空，回去就忘）；正面：具体到人、事、时间、标准。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83 / 91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83 / 91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填写行动计划 + 一句话承诺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个人填写一页行动计划（一次授权 + 一次面谈），同桌互相挑刺；最后每人用一句话说出回去后的第一个行动、可选念出来。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一页行动计划 + 一句公开承诺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具体到人、具体到事、具体到时间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互挑：这个人具体吗？标准可衡量吗？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一句话承诺：接下来 30 天我会…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84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84 / 91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结课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今天带走的三句话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模块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「你不是不愿意授权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你是被四个心魔困住了」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模块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「责任不能授权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只有任务可以」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模块 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「授权的质量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决定绩效面谈的难度」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收口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「从明天开始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做一次真正的授权」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不要求记住所有模型，但要带走一句最能触动自己的话——一个清晰的行动锚点。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85 / 91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85 / 91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课程总结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一天六模块全景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92024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63640" y="192024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202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574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开场与授权诊断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80" y="263347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63640" y="263347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找到你的错配方向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9202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574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什么该授权什么不该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26480" y="3346704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3346704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责任不能授权，只有任务可以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9202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0574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DELEGATE 六步授权法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26480" y="4059936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63640" y="4059936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把事说清楚，再交出去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5740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授权的跟进与纠偏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26480" y="4773168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63640" y="4773168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跟进而非盯人，降档而非收权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920240" y="548640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057400" y="548640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PERFORM 绩效面谈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26480" y="548640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63640" y="548640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对事实、谈选项、促行动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920240" y="619963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057400" y="619963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整合与行动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26480" y="619963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63640" y="619963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授权 × 绩效 = 成长飞轮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事前交得清 → 事中跟得好 → 事后谈得透 → 形成闭环。这就是「授权与绩效面谈」这一天的全部答案。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86 / 91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86 / 91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核心工具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带走这 6 件，随时能用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161544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161544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授权决策矩阵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134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风险×成长价值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12496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判断该不该交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3840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438400" y="2057400"/>
            <a:ext cx="161544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38400" y="2167128"/>
            <a:ext cx="161544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DELEGATE 六步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75560" y="3063240"/>
            <a:ext cx="134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D/E/L/E/G/A/T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1280" y="3611880"/>
            <a:ext cx="12496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把事交清楚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816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8160" y="2057400"/>
            <a:ext cx="161544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28160" y="2167128"/>
            <a:ext cx="161544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授权刻度尺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65320" y="3063240"/>
            <a:ext cx="134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1-5 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1040" y="3611880"/>
            <a:ext cx="12496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放手到什么程度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17920" y="2057400"/>
            <a:ext cx="161544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7920" y="2167128"/>
            <a:ext cx="161544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检查点模板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3063240"/>
            <a:ext cx="134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节点+支持式问法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611880"/>
            <a:ext cx="12496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跟进不失控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768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07680" y="2057400"/>
            <a:ext cx="161544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07680" y="2167128"/>
            <a:ext cx="161544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PERFORM 七阶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44840" y="3063240"/>
            <a:ext cx="134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P/E/R/F/O/R/M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0560" y="3611880"/>
            <a:ext cx="12496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组织绩效面谈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99744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997440" y="2057400"/>
            <a:ext cx="161544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97440" y="2167128"/>
            <a:ext cx="161544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闭环图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34600" y="3063240"/>
            <a:ext cx="134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授权×绩效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80320" y="3611880"/>
            <a:ext cx="12496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两条线拧成一个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6 件工具均印在核心工具带走件（DOCX），学员手册含检核表与计划模板。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87 / 91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87 / 91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工具索引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全套工具速查（一句话用途）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08960" y="1920240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46120" y="1920240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一句话用途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0" y="1920240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281160" y="1920240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落在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授权四象限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08960" y="2633472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46120" y="2633472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看情境选方式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0" y="2633472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81160" y="2633472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四个心魔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108960" y="3346704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46120" y="3346704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认出你的底层担忧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0" y="3346704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81160" y="3346704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一/二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授权决策矩阵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108960" y="4059936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246120" y="4059936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风险×成长价值，判断该不该交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44000" y="4059936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81160" y="4059936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情境领导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108960" y="4773168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46120" y="4773168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按成熟度 D1-D4 匹配带法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0" y="4773168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81160" y="4773168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DELEGATE 六步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108960" y="5486400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246120" y="5486400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把事说清楚再交出去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144000" y="5486400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281160" y="5486400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授权刻度尺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108960" y="6199632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246120" y="6199632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放手程度五档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144000" y="6199632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281160" y="6199632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691286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85800" y="691286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检查点设计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108960" y="6912864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246120" y="6912864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提前约定，跟进不失控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144000" y="6912864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281160" y="6912864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7626096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7626096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PERFORM 七阶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108960" y="7626096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246120" y="7626096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对事实·谈选项·促行动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144000" y="7626096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281160" y="7626096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48640" y="8339328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8339328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闭环图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3108960" y="8339328"/>
            <a:ext cx="6035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246120" y="8339328"/>
            <a:ext cx="5760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授权链 × 绩效链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144000" y="8339328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281160" y="8339328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8640" y="918972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完整版印在《授权与绩效面谈·核心工具速查卡》带走件，可打印随身。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88 / 91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88 / 91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评估维度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今天按柯氏四层设计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反应层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今天满不满意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满意度问卷（收尾）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学习层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6 目标掌握没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课前/课后自评对比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行为层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回去真用了没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行动计划 + 伙伴互查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结果层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团队变好没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授权成功率↑·面谈有共识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今天设计就按这四层：问卷（反应）、自评（学习）、演练+计划（行为）、习惯（结果）。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89 / 91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89 / 91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时间分配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七小时怎么花的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57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920240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83880" y="1920240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演练占比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 开场与授权诊断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20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57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633472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83880" y="2633472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25%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 什么该授权什么不该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20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57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46720" y="3346704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83880" y="3346704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25%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 DELEGATE 六步授权法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20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57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75 min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0" y="4059936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83880" y="4059936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40%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 授权的跟进与纠偏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12064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5780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46720" y="4773168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83880" y="4773168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40%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 PERFORM 绩效面谈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120640" y="548640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257800" y="548640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75 min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46720" y="5486400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83880" y="5486400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45%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 整合与行动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120640" y="619963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257800" y="619963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046720" y="6199632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183880" y="6199632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合计 390 min（6.5h）+ 机动 = 一天 7h；课程级 PART04 演练占比 ≈ 36%（含话术 rehearsal 更高）。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90 / 91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90 / 91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结课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管理者的成长，从「最能干」到「最放手」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一天结束，带回三件事：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一个闭环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事前交得清 → 事中跟得好 → 事后谈得透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一句洞察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授权的质量，决定绩效面谈的难度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一个动作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明天，做一次真正的授权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授权是起点，面谈是镜子，闭环是答案。从明天开始，做一次真正的授权。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91 / 91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授权与绩效面谈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91 / 91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