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模块六分隔页（60 min）。转场：「前面学的是每天都要用的 80%。接下来这 60 分钟，我们专门啃最难的 20%。」强调：这四个场景课前大家在 AI 教练里都练过——但那是练表达。今天练的是判断和方案。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分组页（四组同时进行，一组一个场景）。讲师要点：① 按场景分，不按条线分——同组的人要有相似阅历才能互相挑战；② 每组 5–7 人；③ 每组发一张大白纸 + 三色马克笔；④ 计时器投屏，让各组自己看时间。提醒：不要选「自己团队没有」的场景，要选真碰过的。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P1（15 min）。讲师巡场只问一句：「这是行为，还是你的评价？」第二个问题（原因）必须逼出「我的管理」那一栏——多数组会写「他自己不行」「家里事多」，没有人写自己做了什么或没做什么。第三个问题（换位思考）是整页的关键：写不出他的原话，说明管理者从来没真正听过他说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P2（10 min）。★ 这一页不是复盘对话，是复盘「做法」。有挑战的场景里，管理者做的事远多于说的话：给资源、调分工、加人、盯进度、向上争取、立规矩。所以「有效/无效」两栏问的是**动作**，不只是话术。讲师巡场重点：① 逼各组写出「具体哪句话」；② 让「无效」那栏比「有效」那栏写得多——因为无效的经验才是今天要改的。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P3（20 min）。★ 核心提醒：「除了对话做什么」这一行是这一页的灵魂。如果某组这一行是空的，讲师要直接问：这个人在你的团队里，除了谈话，你手上还有什么牌？右侧六个例子只是触发器，不要念给全班听——等某组卡住时，单独给他们看。汇报 3 分钟：结论先行（我们要做什么），再讲过程（我们怎么判断的）。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127248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481328"/>
            <a:ext cx="105156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8DC643"/>
                </a:solidFill>
                <a:latin typeface="Microsoft YaHei"/>
                <a:ea typeface="Microsoft YaHei"/>
              </a:rPr>
              <a:t>MODULE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7452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挑战性场景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015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8DC643"/>
                </a:solidFill>
                <a:latin typeface="Microsoft YaHei"/>
                <a:ea typeface="Microsoft YaHei"/>
              </a:rPr>
              <a:t>把学到的东西，用到最难的四个场景上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GROW、倾听、提问、反馈——处理日常 80% 的对话够了。</a:t>
            </a:r>
          </a:p>
          <a:p>
            <a:pPr algn="l">
              <a:lnSpc>
                <a:spcPct val="135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剩下 20%，光靠一次对话解决不了。</a:t>
            </a:r>
          </a:p>
          <a:p>
            <a:pPr algn="l">
              <a:lnSpc>
                <a:spcPct val="135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这些场景，你需要的不只是话术。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9FB0B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9FB0B6"/>
                </a:solidFill>
                <a:latin typeface="Microsoft YaHei"/>
                <a:ea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06 · 分组与流程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四个小组，一个场景，同时开工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27632"/>
            <a:ext cx="2670048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27632"/>
            <a:ext cx="2670048" cy="8229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23042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第一组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30552"/>
            <a:ext cx="2304288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16242E"/>
                </a:solidFill>
                <a:latin typeface="Microsoft YaHei"/>
                <a:ea typeface="Microsoft YaHei"/>
              </a:rPr>
              <a:t>新人带不动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560320"/>
            <a:ext cx="2304288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6"/>
                </a:solidFill>
                <a:latin typeface="Microsoft YaHei"/>
                <a:ea typeface="Microsoft YaHei"/>
              </a:rPr>
              <a:t>入职半年左右，反复教还是不会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4992" y="1627632"/>
            <a:ext cx="2670048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64992" y="1627632"/>
            <a:ext cx="2670048" cy="82296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47872" y="1828800"/>
            <a:ext cx="23042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第二组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7872" y="2130552"/>
            <a:ext cx="2304288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16242E"/>
                </a:solidFill>
                <a:latin typeface="Microsoft YaHei"/>
                <a:ea typeface="Microsoft YaHei"/>
              </a:rPr>
              <a:t>老油条推不动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7872" y="2560320"/>
            <a:ext cx="2304288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6"/>
                </a:solidFill>
                <a:latin typeface="Microsoft YaHei"/>
                <a:ea typeface="Microsoft YaHei"/>
              </a:rPr>
              <a:t>资历比你还老，嘴上答应，手上不动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627632"/>
            <a:ext cx="2670048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81344" y="1627632"/>
            <a:ext cx="2670048" cy="82296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64224" y="1828800"/>
            <a:ext cx="23042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第三组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2130552"/>
            <a:ext cx="2304288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16242E"/>
                </a:solidFill>
                <a:latin typeface="Microsoft YaHei"/>
                <a:ea typeface="Microsoft YaHei"/>
              </a:rPr>
              <a:t>明星员工激励不动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4224" y="2560320"/>
            <a:ext cx="2304288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6"/>
                </a:solidFill>
                <a:latin typeface="Microsoft YaHei"/>
                <a:ea typeface="Microsoft YaHei"/>
              </a:rPr>
              <a:t>业绩最好，但最近明显没劲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97696" y="1627632"/>
            <a:ext cx="2670048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97696" y="1627632"/>
            <a:ext cx="2670048" cy="82296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80576" y="1828800"/>
            <a:ext cx="23042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第四组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0576" y="2130552"/>
            <a:ext cx="2304288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16242E"/>
                </a:solidFill>
                <a:latin typeface="Microsoft YaHei"/>
                <a:ea typeface="Microsoft YaHei"/>
              </a:rPr>
              <a:t>刺头员工管不动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0576" y="2560320"/>
            <a:ext cx="2304288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6"/>
                </a:solidFill>
                <a:latin typeface="Microsoft YaHei"/>
                <a:ea typeface="Microsoft YaHei"/>
              </a:rPr>
              <a:t>公开质疑决定，会上顶你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3456432"/>
            <a:ext cx="2615184" cy="14813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3584448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8" y="3986784"/>
            <a:ext cx="2286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问题背后的问题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8" y="4334256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5B6B76"/>
                </a:solidFill>
                <a:latin typeface="Microsoft YaHei"/>
                <a:ea typeface="Microsoft YaHei"/>
              </a:rPr>
              <a:t>写清具体行为、找准原因、换位思考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319272" y="3456432"/>
            <a:ext cx="2615184" cy="14813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20440" y="3584448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2455E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20440" y="3986784"/>
            <a:ext cx="2286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我是怎么做的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20440" y="4334256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5B6B76"/>
                </a:solidFill>
                <a:latin typeface="Microsoft YaHei"/>
                <a:ea typeface="Microsoft YaHei"/>
              </a:rPr>
              <a:t>以前哪些做法有效、哪些无效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089904" y="3456432"/>
            <a:ext cx="2615184" cy="14813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91072" y="3584448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91072" y="3986784"/>
            <a:ext cx="2286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我的方案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91072" y="4334256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5B6B76"/>
                </a:solidFill>
                <a:latin typeface="Microsoft YaHei"/>
                <a:ea typeface="Microsoft YaHei"/>
              </a:rPr>
              <a:t>写在大白纸上，组内成稿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860536" y="3456432"/>
            <a:ext cx="2615184" cy="14813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061704" y="3584448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89C34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61704" y="3986784"/>
            <a:ext cx="2286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大组分享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61704" y="4334256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5B6B76"/>
                </a:solidFill>
                <a:latin typeface="Microsoft YaHei"/>
                <a:ea typeface="Microsoft YaHei"/>
              </a:rPr>
              <a:t>每组派一名代表讲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06 · 第一步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问题背后的问题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481328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5B6B76"/>
                </a:solidFill>
                <a:latin typeface="Microsoft YaHei"/>
                <a:ea typeface="Microsoft YaHei"/>
              </a:rPr>
              <a:t>先别急着想办法。这个场景在你眼里是什么样，往往决定了你能想到几种办法。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048256"/>
            <a:ext cx="110642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048256"/>
            <a:ext cx="91440" cy="11155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322576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13147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231136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问题背后的行为描述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670048"/>
            <a:ext cx="7863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员工表现出的具体行为是什么？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255264"/>
            <a:ext cx="110642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3255264"/>
            <a:ext cx="91440" cy="1115568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3529584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02455E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3438144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分析是什么原因造成的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877056"/>
            <a:ext cx="7863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这个行为是怎么来的？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462272"/>
            <a:ext cx="1106424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4462272"/>
            <a:ext cx="91440" cy="11155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4736592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6FA32E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645152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换位思考：下属怎么想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5084064"/>
            <a:ext cx="7863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如果我是他，我此刻会怎么看这件事？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06 · 第二步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我是怎么做的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481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B76"/>
                </a:solidFill>
                <a:latin typeface="Microsoft YaHei"/>
                <a:ea typeface="Microsoft YaHei"/>
              </a:rPr>
              <a:t>这个场景，你一定已经碰过很多次了。不查对错，只查一件事：你以前做的这些，为什么没起作用？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03120"/>
            <a:ext cx="5330952" cy="34564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103120"/>
            <a:ext cx="5330952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2194560"/>
            <a:ext cx="4873752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哪些是有效的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834640"/>
            <a:ext cx="4818888" cy="2606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我先做了什么，他有了什么反应？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哪一次他真的动了？那次和平时有什么不同？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我说过哪句话，他记住了？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我给过什么支持，他接住了？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81928" y="2103120"/>
            <a:ext cx="5330952" cy="34564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81928" y="2103120"/>
            <a:ext cx="5330952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19672" y="2194560"/>
            <a:ext cx="4873752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哪些是无效的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834640"/>
            <a:ext cx="4818888" cy="2606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列出无效的行为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742432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关键：写下你当时说的那句话——原话。说不出来，就是没真的试过。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06 · 第三步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我的方案：写在大白纸上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106424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提示：面对这样的场景，光靠一次对话不够。除了说什么，你还要想清楚——做什么。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75104"/>
            <a:ext cx="11064240" cy="3611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2103120"/>
            <a:ext cx="100584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大白纸上按这四行写</a:t>
            </a:r>
          </a:p>
        </p:txBody>
      </p:sp>
      <p:sp>
        <p:nvSpPr>
          <p:cNvPr id="8" name="Rectangle 7"/>
          <p:cNvSpPr/>
          <p:nvPr/>
        </p:nvSpPr>
        <p:spPr>
          <a:xfrm>
            <a:off x="786384" y="2487168"/>
            <a:ext cx="1005840" cy="50292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688336"/>
            <a:ext cx="23774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这次要什么结果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2688336"/>
            <a:ext cx="7589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一句话。不要写「改善关系」，要写可验证的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401568"/>
            <a:ext cx="23774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第一步说什么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401568"/>
            <a:ext cx="7589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用刚学的：倾听复述 / 开放式提问 / SBI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114800"/>
            <a:ext cx="23774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除了对话做什么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4114800"/>
            <a:ext cx="7589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资源、分工、权限、规则、向上争取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828032"/>
            <a:ext cx="23774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怎么验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4828032"/>
            <a:ext cx="7589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时间点 + 看什么信号 + 不成立怎么办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0" y="1975104"/>
            <a:ext cx="411480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778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5742432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每组建一名代表上台讲方案。讲的时候，先说结论，再说你怎么走到这个结论的。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