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模块六分隔页（60 min）。转场：「前面学的是每天都要用的 80%。接下来这 60 分钟，我们专门啃最难的 20%。」强调：这四个场景课前大家在 AI 教练里都练过——但那是练表达。今天练的是判断和方案。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分组页（四组同时进行，一组一个场景）。讲师要点：① 按场景分，不按条线分——同组的人要有相似阅历才能互相挑战；② 每组 5–7 人；③ 每组发一张大白纸 + 三色马克笔；④ 计时器投屏，让各组自己看时间。提醒：不要选「自己团队没有」的场景，要选真碰过的。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P1（15 min）。讲师巡场只问一句：「这是行为，还是你的评价？」第二个问题（原因）必须逼出「我的管理」那一栏——多数组会写「他自己不行」「家里事多」，没有人写自己做了什么或没做什么。第三个问题（换位思考）是整页的关键：写不出他的原话，说明管理者从来没真正听过他说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P2（10 min）。★ 这一页不是复盘对话，是复盘「做法」。有挑战的场景里，管理者做的事远多于说的话：给资源、调分工、加人、盯进度、向上争取、立规矩。所以「有效/无效」两栏问的是**动作**，不只是话术。讲师巡场重点：① 逼各组写出「具体哪句话」；② 让「无效」那栏比「有效」那栏写得多——因为无效的经验才是今天要改的。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P3（20 min）。★ 核心提醒：「除了对话做什么」这一行是这一页的灵魂。如果某组这一行是空的，讲师要直接问：这个人在你的团队里，除了谈话，你手上还有什么牌？右侧六个例子只是触发器，不要念给全班听——等某组卡住时，单独给他们看。汇报 3 分钟：结论先行（我们要做什么），再讲过程（我们怎么判断的）。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127248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81328"/>
            <a:ext cx="1051560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8DC643"/>
                </a:solidFill>
                <a:latin typeface="Microsoft YaHei"/>
                <a:ea typeface="Microsoft YaHei"/>
              </a:rPr>
              <a:t>MODULE 06 · 60 min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7452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200" b="1">
                <a:solidFill>
                  <a:srgbClr val="FFFFFF"/>
                </a:solidFill>
                <a:latin typeface="Microsoft YaHei"/>
                <a:ea typeface="Microsoft YaHei"/>
              </a:rPr>
              <a:t>挑战性场景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401568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400" b="1">
                <a:solidFill>
                  <a:srgbClr val="8DC643"/>
                </a:solidFill>
                <a:latin typeface="Microsoft YaHei"/>
                <a:ea typeface="Microsoft YaHei"/>
              </a:rPr>
              <a:t>把学到的东西，用到最难的四个场景上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GROW、倾听、提问、反馈——处理日常 80% 的对话够了。</a:t>
            </a:r>
          </a:p>
          <a:p>
            <a:pPr algn="l">
              <a:lnSpc>
                <a:spcPct val="135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剩下 20%，光靠一次对话解决不了。这四类人，你需要的不只是话术。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9FB0B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9FB0B6"/>
                </a:solidFill>
                <a:latin typeface="Microsoft YaHei"/>
                <a:ea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分组与流程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四个小组，一个场景，同时开工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27632"/>
            <a:ext cx="2670048" cy="82296"/>
          </a:xfrm>
          <a:prstGeom prst="rect">
            <a:avLst/>
          </a:prstGeom>
          <a:solidFill>
            <a:srgbClr val="2A9D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2A9D8F"/>
                </a:solidFill>
                <a:latin typeface="Microsoft YaHei"/>
                <a:ea typeface="Microsoft YaHei"/>
              </a:rPr>
              <a:t>第一组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新人带不动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入职半年左右，反复教还是不会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4992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4992" y="1627632"/>
            <a:ext cx="2670048" cy="82296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F89C34"/>
                </a:solidFill>
                <a:latin typeface="Microsoft YaHei"/>
                <a:ea typeface="Microsoft YaHei"/>
              </a:rPr>
              <a:t>第二组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老油条推不动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资历比你还老，嘴上答应，手上不动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81344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81344" y="1627632"/>
            <a:ext cx="2670048" cy="82296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64224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4C9BE0"/>
                </a:solidFill>
                <a:latin typeface="Microsoft YaHei"/>
                <a:ea typeface="Microsoft YaHei"/>
              </a:rPr>
              <a:t>第三组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4224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明星员工激励不动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4224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业绩最好，但最近明显没劲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97696" y="1627632"/>
            <a:ext cx="2670048" cy="15727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97696" y="1627632"/>
            <a:ext cx="2670048" cy="82296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80576" y="1828800"/>
            <a:ext cx="230428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第四组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0576" y="2130552"/>
            <a:ext cx="2304288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50" b="1">
                <a:solidFill>
                  <a:srgbClr val="16242E"/>
                </a:solidFill>
                <a:latin typeface="Microsoft YaHei"/>
                <a:ea typeface="Microsoft YaHei"/>
              </a:rPr>
              <a:t>刺头员工管不动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0576" y="2560320"/>
            <a:ext cx="2304288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100" b="0">
                <a:solidFill>
                  <a:srgbClr val="5B6B76"/>
                </a:solidFill>
                <a:latin typeface="Microsoft YaHei"/>
                <a:ea typeface="Microsoft YaHei"/>
              </a:rPr>
              <a:t>公开质疑决定，会上顶你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13147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9808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问题背后的问题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写清具体行为、找准原因、换位思考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40280" y="360273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100" b="1">
                <a:solidFill>
                  <a:srgbClr val="013147"/>
                </a:solidFill>
                <a:latin typeface="Microsoft YaHei"/>
                <a:ea typeface="Microsoft YaHei"/>
              </a:rPr>
              <a:t>15 min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319272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20440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02455E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520440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我是怎么做的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520440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以前哪些做法有效、哪些无效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10912" y="360273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100" b="1">
                <a:solidFill>
                  <a:srgbClr val="02455E"/>
                </a:solidFill>
                <a:latin typeface="Microsoft YaHei"/>
                <a:ea typeface="Microsoft YaHei"/>
              </a:rPr>
              <a:t>10 min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089904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91072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6FA32E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91072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我的方案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91072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写在大白纸上，组内成稿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81544" y="360273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20 min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860536" y="3456432"/>
            <a:ext cx="2615184" cy="148132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61704" y="3584448"/>
            <a:ext cx="5486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89C34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61704" y="3986784"/>
            <a:ext cx="22860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16242E"/>
                </a:solidFill>
                <a:latin typeface="Microsoft YaHei"/>
                <a:ea typeface="Microsoft YaHei"/>
              </a:rPr>
              <a:t>大组分享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61704" y="4334256"/>
            <a:ext cx="2286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0">
                <a:solidFill>
                  <a:srgbClr val="5B6B76"/>
                </a:solidFill>
                <a:latin typeface="Microsoft YaHei"/>
                <a:ea typeface="Microsoft YaHei"/>
              </a:rPr>
              <a:t>每组 3 分钟，一名代表讲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552176" y="3602736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100" b="1">
                <a:solidFill>
                  <a:srgbClr val="F89C34"/>
                </a:solidFill>
                <a:latin typeface="Microsoft YaHei"/>
                <a:ea typeface="Microsoft YaHei"/>
              </a:rPr>
              <a:t>15 min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138928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三个页面就是三步：想清楚 → 看清楚自己 → 拿出方案。按顺序走，不要跳。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55961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大白纸分三栏，标题写场景名 + 组号，写完贴到墙上。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第一步 15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问题背后的问题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81328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0">
                <a:solidFill>
                  <a:srgbClr val="5B6B76"/>
                </a:solidFill>
                <a:latin typeface="Microsoft YaHei"/>
                <a:ea typeface="Microsoft YaHei"/>
              </a:rPr>
              <a:t>先别急着想办法。这个人在你眼里是什么样，往往决定了你能想到几种办法。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56816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1956816"/>
            <a:ext cx="91440" cy="123444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2075688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013147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0432" y="2075688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问题背后的行为描述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2432304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员工表现出的具体行为是什么？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0" y="2103120"/>
            <a:ext cx="635508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只写看得见的：说了什么、做了什么、没做什么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不写形容词：「不上心」「态度差」一律退回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13147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写清频率和时间：「连续三周，周报都在周一中午才交」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282696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48640" y="3282696"/>
            <a:ext cx="91440" cy="123444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3401568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02455E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3401568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分析是什么原因造成的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0432" y="3758184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这个行为是怎么来的？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0" y="3429000"/>
            <a:ext cx="635508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2455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从三个方向找：他的能力、他的处境、我的管理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2455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「我的管理」这一栏最容易空——逼自己写满两条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02455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一个行为通常有两三个原因，不要只留一个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608576"/>
            <a:ext cx="11064240" cy="1234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CF1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608576"/>
            <a:ext cx="91440" cy="123444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86384" y="4727448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1">
                <a:solidFill>
                  <a:srgbClr val="6FA32E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0432" y="4727448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16242E"/>
                </a:solidFill>
                <a:latin typeface="Microsoft YaHei"/>
                <a:ea typeface="Microsoft YaHei"/>
              </a:rPr>
              <a:t>换位思考：下属怎么想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70432" y="5084064"/>
            <a:ext cx="384048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如果我是他，我此刻会怎么看这件事？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0" y="4754880"/>
            <a:ext cx="6355080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用他的原话写：「反正做了也没人看见」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写他的处境，不写他的性格</a:t>
            </a:r>
          </a:p>
          <a:p>
            <a:pPr>
              <a:lnSpc>
                <a:spcPct val="112000"/>
              </a:lnSpc>
              <a:spcAft>
                <a:spcPts val="400"/>
              </a:spcAft>
            </a:pPr>
            <a:r>
              <a:rPr sz="11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100">
                <a:solidFill>
                  <a:srgbClr val="16242E"/>
                </a:solidFill>
                <a:latin typeface="Microsoft YaHei"/>
                <a:ea typeface="Microsoft YaHei"/>
              </a:rPr>
              <a:t>这一栏写不出来，说明你还没真正了解他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943600"/>
            <a:ext cx="1106424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>
                <a:solidFill>
                  <a:srgbClr val="6FA32E"/>
                </a:solidFill>
                <a:latin typeface="Microsoft YaHei"/>
                <a:ea typeface="Microsoft YaHei"/>
              </a:rPr>
              <a:t>产出：白纸第一栏，三个问题各写三条以上。写不满，说明观察不够。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第二步 10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我是怎么做的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81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5B6B76"/>
                </a:solidFill>
                <a:latin typeface="Microsoft YaHei"/>
                <a:ea typeface="Microsoft YaHei"/>
              </a:rPr>
              <a:t>这类人，你一定已经试过很多次了。不查对错，只查一件事：你以前做的这些，为什么没起作用？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03120"/>
            <a:ext cx="5330952" cy="3456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48640" y="2103120"/>
            <a:ext cx="5330952" cy="56692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2194560"/>
            <a:ext cx="487375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哪些是有效的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834640"/>
            <a:ext cx="4818888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我先做了什么，他有了什么反应？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哪一次他真的动了？那次和平时有什么不同？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我说过哪句话，他记住了？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我给过什么支持，他接住了？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81928" y="2103120"/>
            <a:ext cx="5330952" cy="34564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81928" y="2103120"/>
            <a:ext cx="5330952" cy="56692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19672" y="2194560"/>
            <a:ext cx="487375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哪些是无效的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834640"/>
            <a:ext cx="4818888" cy="2606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我讲过道理，他答应，然后没变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我加过压力，短期动了，很快退回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我替他兜底，结果他更不动了</a:t>
            </a:r>
          </a:p>
          <a:p>
            <a:pPr>
              <a:lnSpc>
                <a:spcPct val="112000"/>
              </a:lnSpc>
              <a:spcAft>
                <a:spcPts val="1100"/>
              </a:spcAft>
            </a:pPr>
            <a:r>
              <a:rPr sz="13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300">
                <a:solidFill>
                  <a:srgbClr val="16242E"/>
                </a:solidFill>
                <a:latin typeface="Microsoft YaHei"/>
                <a:ea typeface="Microsoft YaHei"/>
              </a:rPr>
              <a:t>我什么都没做，只是忍着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74243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关键：写下你当时说的那句话——原话。说不出来，就是没真的试过。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MODULE 06 · 第三步 20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我的方案：写在大白纸上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10642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提示：面对这类人，光靠一次对话不够。除了说什么，你还要想清楚——做什么。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75104"/>
            <a:ext cx="6720840" cy="361188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2103120"/>
            <a:ext cx="630936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大白纸上按这四行写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" y="2487168"/>
            <a:ext cx="1005840" cy="50292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2688336"/>
            <a:ext cx="2148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这次要什么结果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71800" y="2688336"/>
            <a:ext cx="4160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一句话。不要写「改善关系」，要写可验证的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3401568"/>
            <a:ext cx="2148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第一步说什么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3401568"/>
            <a:ext cx="4160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用刚学的：倾听复述 / 开放式提问 / SBI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4114800"/>
            <a:ext cx="2148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除了对话做什么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4114800"/>
            <a:ext cx="4160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资源、分工、权限、规则、向上争取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4828032"/>
            <a:ext cx="21488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16242E"/>
                </a:solidFill>
                <a:latin typeface="Microsoft YaHei"/>
                <a:ea typeface="Microsoft YaHei"/>
              </a:rPr>
              <a:t>怎么验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4828032"/>
            <a:ext cx="4160520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150" b="0">
                <a:solidFill>
                  <a:srgbClr val="5B6B76"/>
                </a:solidFill>
                <a:latin typeface="Microsoft YaHei"/>
                <a:ea typeface="Microsoft YaHei"/>
              </a:rPr>
              <a:t>时间点 + 看什么信号 + 不成立怎么办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80" y="1975104"/>
            <a:ext cx="4114800" cy="3611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7780">
            <a:solidFill>
              <a:srgbClr val="0131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26680" y="2103120"/>
            <a:ext cx="365760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50" b="1">
                <a:solidFill>
                  <a:srgbClr val="E72C37"/>
                </a:solidFill>
                <a:latin typeface="Microsoft YaHei"/>
                <a:ea typeface="Microsoft YaHei"/>
              </a:rPr>
              <a:t>「做什么」想不出来的话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26680" y="2542032"/>
            <a:ext cx="3703320" cy="2834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换个人带他一个季度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调整他手上的客户 / 区域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给他一点决定权（定价、排期）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拉上隔壁部门一起背指标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把规则写到纸上，再当众说一次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1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150">
                <a:solidFill>
                  <a:srgbClr val="16242E"/>
                </a:solidFill>
                <a:latin typeface="Microsoft YaHei"/>
                <a:ea typeface="Microsoft YaHei"/>
              </a:rPr>
              <a:t>向上要一次资源，你陪他一起去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5742432"/>
            <a:ext cx="1106424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6FA32E"/>
                </a:solidFill>
                <a:latin typeface="Microsoft YaHei"/>
                <a:ea typeface="Microsoft YaHei"/>
              </a:rPr>
              <a:t>20 分钟后：每组建一名代表，用 3 分钟讲方案。讲的时候，先说结论，再说你怎么走到这个结论的。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355080"/>
            <a:ext cx="54864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教练式领导力 · 微盟定制版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355080"/>
            <a:ext cx="10515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900" b="0">
                <a:solidFill>
                  <a:srgbClr val="5B6B76"/>
                </a:solidFill>
                <a:latin typeface="Microsoft YaHei"/>
                <a:ea typeface="Microsoft YaHei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