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开场：今天讲一件事——为什么有的管理者越来越忙、团队却越来越弱？因为他一直在给答案。教练式领导，是把答案还给下属的能力。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导览课程地图：先给全局感。模块二、四练习占比最高，是全天两个重点。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点明目标动词都是可观测的（识别/运用/制定）。让学员知道验收标准。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主线页：把 6 模块逻辑串成一句话。先听，再问，后反馈。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定位页：区分「放任」与「教练」——教练是高投入的，不是撒手不管。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开场案例：制造痛点共鸣，让学员看到自己。引出核心命题——给答案 vs 会提问。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开场自评：让学员带着自我认知进入课程。强调不回收，只自用。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约定页：开场立规矩，为全天高强度的演练扫清障碍。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提醒页：建立「练」而非「听」的预期，提升全天参与度。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模块一开场：先对齐认知——教练不是新名词，是管理动作的一次升级。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对比页：管理者 vs 教练是两种角色，不是二选一，是「默认档」问题。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默认档自测页：让学员先量化自己的默认档，为后面的改变建立基线。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四角色页：引入情境领导视角，避免学员误以为「教练万能」。角色随对象切换。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救火自检：把痛点点量化。信号越具体，后面的改变动机越强。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练习1：把惯性行为显性化。核心是让学员亲自体验「抢答」的存在。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角色靶心页：把抽象模型落到学员自己的团队和具体的人身上。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动作页：给一个可立刻上手的起手式——把第一句话换掉，行为就变了。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小测巩固：正确答案 B。先问后答，是教练式领导的基本反射。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案例页：把「救火自检」搬到一个真实情境里，强化痛感。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角色速查卡：给一个一分钟就能判断的决策表，让学员现场就能用。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过渡页：用一句强观点收束模块一，为 GROW 做情绪铺垫。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小结并预告模块二：从理念到主流程 GROW。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模块二开场：本课第一个重点。GROW 是教练式对话最经典的主流程。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GROW 环页：交代经典来源（Whitmore）。强调四步顺序不可跳——先定目标，再看现状。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 拆解页：讲透前两步。强调 G 和 R 是地基，仓促跳过会让后面全虚。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OW 拆解页：O 先发散、W 落承诺。强调 W 必须具体到动作加时间。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提问示例页：给每步 2 句现成话术，学员可直接抄回去用。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对照页：用同一案例展示两种方式。让学员亲眼看到差别。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三个不：把 GROW 的常见失败讲透，尤其「问完就自己接话」这个伪教练行为。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伪 GROW 页：把三个最常见误区摆出来。本质都是「太想让他快点」。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练习2 本课重点演练：三人组换角。核心是体验「只问不答」的难受，那就是教练的肌肉。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小测巩固：正确答案 C。W 是成败关键——必须落到动作和时间。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卡点页：把 GROW 学员最常卡的地方列出来，配破局话术，极为实用。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小测一：R 阶段不要只问事实。补测一次，强化完整性。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准备页：给对话前的 checklist，降低上手难度。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小结并预告模块三：提问的前提是倾听，自然过渡。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模块三开场：从「问」回到「听」。不会听，提问就会打偏。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三层次页：交代改编来源（NVC）。强调多数人停在第一层，教练要听到第三层。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伪倾听对比页：把常见坏习惯摆出来，对照真倾听的四个动作。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复述技术页：给公式和例句。复述让对话从「各说各话」变成「确认理解」。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案例页：同一句抱怨的三种听法。直观展示「听需要」的威力。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练习3：用真实对话片段逐层标注。把倾听从「修养」落成「技术」。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四动作页：把抽象的「会倾听」拆成四个可执行的步骤。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话术库：把常见下属信号与教练式回应一一对应，实用度最高的一页。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场景页：处理会议沉默，补上「安全感」这一教练前提。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小结并预告模块四：从倾听过渡到提问，本课第二重点。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模块四开场：本课第二个重点。倾听让你听懂，提问让你推动。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有力提问四类页：交代 ICF 来源。四类各有用途，不是随意问。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时机页：给「何时不教练」的边界。避免学员把教练式领导滥用成套路。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措辞页：把「为什么」的坑讲清。同一意图，换措辞效果天差地别。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改写对照页：让学员看到措辞改写的即时效果。为练习4铺垫。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练习4 本课重点演练：把日常问题逐条改写成教练式提问，难度大但价值最高。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小测巩固：正确答案 B。假设式用来突破「不可能」的自我设限。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纪律页：把提问的「后半场」讲透——问完之后的行为，决定提问真假。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提问库模板页：给一个可长期积累的框架，把课上技巧变成个人资产。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场景页：处理「没想法」这个高频卡点，给降门槛的实用技巧。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小结并预告模块五：从提问转到反馈。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模块五开场：反馈是管理者最常用也最容易搞砸的沟通。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SBI 页：介绍来源、三要素。核心是「说行为不说评价」，这是被接受的前提。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反馈 vs 评价页：最容易犯的就是「贴标签」。SBI 用事实把评价替换掉。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完整模板页：SBI 加一个提问收尾，让反馈从「我说你听」变成「共同改进」。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对照页：同场景两种反馈。让学员看到 SBI 如何在保住关系的同时推动改变。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练习5：先写评价版再改 SBI 版，对比强烈。角色扮演让感受落地。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表扬页：补上一个高频误区——表扬太笼统。SBI 同样适用于正向反馈。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小结并预告模块六：整合。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模块六开场：全天工具落地成可执行计划。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流水线页：把四招缝成一条流水线，并强调它是一个循环而非直线。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成长台阶页：给学员一个「放手程度」的进阶模型，直观看到自己该往哪走。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练习6：把计划落到具体人、场景、次数。伙伴互锁提升执行率。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小测巩固：正确答案 B。小处着手、单点突破，才改得动。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可持续页：把教练式领导从技巧上升到自我管理的例行习惯。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小结：把整天内容收束成三个记忆点。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收尾：明确带走四样，呼应开场。让学员知道带走的是可用的东西，不是概念。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四个判断页：给学员四句可随身携带的口诀。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结课金句页。四句话带走，一句话记住：少给答案，多会提问。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732520" y="4050792"/>
            <a:ext cx="658368" cy="65836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445752" y="3392424"/>
            <a:ext cx="658368" cy="1316736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158984" y="2734056"/>
            <a:ext cx="658368" cy="19751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872216" y="2075688"/>
            <a:ext cx="658368" cy="263347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585448" y="1417320"/>
            <a:ext cx="658368" cy="32918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1018520" y="1874520"/>
            <a:ext cx="566928" cy="566928"/>
          </a:xfrm>
          <a:prstGeom prst="ellipse">
            <a:avLst/>
          </a:prstGeom>
          <a:solidFill>
            <a:srgbClr val="8DC6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018520" y="1947672"/>
            <a:ext cx="56692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013147"/>
                </a:solidFill>
                <a:latin typeface="Microsoft YaHei"/>
                <a:ea typeface="Microsoft YaHei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14884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8DC643"/>
                </a:solidFill>
                <a:latin typeface="Microsoft YaHei"/>
                <a:ea typeface="Microsoft YaHei"/>
              </a:rPr>
              <a:t>COACHING LEADERSHIP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2606040"/>
            <a:ext cx="10789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教练式领导力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370332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416052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0">
                <a:solidFill>
                  <a:srgbClr val="CFDDD8"/>
                </a:solidFill>
                <a:latin typeface="Microsoft YaHei"/>
                <a:ea typeface="Microsoft YaHei"/>
              </a:rPr>
              <a:t>少给答案 · 多会提问 · 让人成长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75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一天七小时，我们怎么走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5740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9788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78408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2124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2024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5740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从管理者到教练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9788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角色转变 · 四种管理角色 · 救火自检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78408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2124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92024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5740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GROW：把问题还给下属⭐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9788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四步主流程 + 关键提问 + 演练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78408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92124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2024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5740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倾听：听懂没说出口的话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76072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9788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倾听三层次 · 伪倾听 · 复述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78408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2124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920240" y="4773168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057400" y="4773168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提问：好问题是礼物⭐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76072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89788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有力提问四类 + 改写工作坊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784080" y="4773168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921240" y="4773168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20240" y="548640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057400" y="548640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反馈：既被接受又推动改变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60720" y="548640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897880" y="548640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SBI 模型 + 反馈演练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784080" y="548640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921240" y="548640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920240" y="619963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057400" y="619963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整合与 30 天计划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760720" y="619963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897880" y="619963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写一份你的教练式修炼计划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784080" y="619963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921240" y="619963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0.75H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三条主线：先转变角色（一）→ 掌握两把核心工具（二 GROW · 四 提问）→ 补齐倾听与反馈（三 · 五）→ 落成行动（六）。全课站在经典框架上：GROW（Whitmore）/ 倾听层次（改编自 NVC）/ 有力提问（ICF）/ SBI / 情境领导。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75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结课，你能做到这 6 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1920240"/>
            <a:ext cx="8138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17320" y="1920240"/>
            <a:ext cx="7863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41832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5548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行为动词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80160" y="2633472"/>
            <a:ext cx="8138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2633472"/>
            <a:ext cx="7863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说清「管理者」与「教练」的角色差异，识别自己最常掉进的救火模式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41832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5548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识别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3346704"/>
            <a:ext cx="8138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17320" y="3346704"/>
            <a:ext cx="7863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 GROW 四步，为真实难题设计一场发展性对话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1832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5548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80160" y="4059936"/>
            <a:ext cx="8138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4059936"/>
            <a:ext cx="7863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运用倾听三层次（内容/情绪/需要）听懂下属没说出口的话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41832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55548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280160" y="4773168"/>
            <a:ext cx="8138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17320" y="4773168"/>
            <a:ext cx="7863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运用有力提问四类，把「给答案」换成「让对方自己想出答案」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41832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5548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280160" y="5486400"/>
            <a:ext cx="8138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486400"/>
            <a:ext cx="7863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 SBI 模型给出既被接受又推动改变的反馈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418320" y="548640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555480" y="548640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280160" y="6199632"/>
            <a:ext cx="8138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417320" y="6199632"/>
            <a:ext cx="7863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针对自己团队，制定一份 30 天教练式领导力修炼计划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418320" y="619963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555480" y="619963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 6 条也是课前/课后自评的维度，结课用同表对比。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75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先听 → 再问 → 后反馈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先听（倾听三层次：模块三）→ 再问（GROW + 有力提问：模块二 · 四）→ 后反馈（SBI：模块五）→ 落成行动（修炼计划：模块六）。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核心洞察：你给的答案，会成为他的天花板；你问的问题，会成为他的台阶。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75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一分钟说清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这门课，到底讲什么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一句话：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不是什么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不是教你「少管事、当甩手掌柜」——那是放任，不是教练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教你把「给答案」换成「会提问」，让下属长出解决问题的能力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为什么值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你替下属解决的问题，会反复回来；下属自己解决的问题，会变成他的能力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教练不是不管，是换一种管法：从「我来解决」到「我陪你解决」。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一个熟悉场景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你是不是也在这样「救火」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下属第 5 次来问同一个问题：「这个客户投诉，我该怎么回？」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立刻给出标准答案，三五分钟解决，看着很高效；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结果：他每次都来问，你成了团队的瓶颈。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先问一句：「你自己想过哪几种回复？」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让他先说方案，你只做判断和补充。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救火版：你越来越忙，他越来越不长进；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教练版：第一次多花 10 分钟，之后他自己能处理。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教练式领导前期更慢，长期更快。这是「投资」不是「成本」。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前置自评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我的教练式领导力自评（1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对照下面四个问题，快速给自己打个分。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1. 最近一周，下属来汇报问题时，我第一反应是给方案还是先问他想法？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2. 过去一个月，我说过几次「你应该……」，几次「你怎么看？」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3. 团队里有没有人，什么事都等我拍板？我做了什么让他这样？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4. 如果我是下属，我愿意向「像我这样的领导」说真话吗？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不交上来，自己留着。结课时再答一遍，比一比。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今天不许做什么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全天的三条约定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写在白板上：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不抢答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别人还在想，先别把你的答案说出来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不评判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先收下，再一起分析，别说「这不行」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不表演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演练时真问真答，不是演给别人看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这三条约定，是今天所有练习的前提。违反了，效果减半。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今天不学新知识，只练新习惯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GROW、倾听三层次、有力提问、SBI——都不是新知识，你可能都听过。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但「听过」和「做得到」之间有很长的距离。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今天的目标不是又懂了一遍，是在安全的环境里，狠狠地练一次。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09 / 75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09 / 75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从管理者到教练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先弄清：教练到底在做什么不一样的事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MODULE 01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75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管理者 vs 教练：两种角色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管理者（给答案）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解决问题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提问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「这件事怎么办？」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时间感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要现在的结果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745736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结果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4745736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我越来越忙，他越来越不长进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教练（会提问）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发展人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提问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「你怎么看？」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时间感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要下一次他能自己干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4745736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结果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88352" y="4745736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他越来越能干，我越来越轻松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两者都要有，关键区别是「你默认用哪一种」——管理者 vs 教练，不是二选一，是「默认档」在哪一边。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你的「默认档」，更偏向哪一边？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回想最近一周的 3 次带人场景，各标一句：我当时是给了答案，还是问了问题？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数一数比例——这就是你的默认档。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金句：管理者解决问题，教练让人长出解决问题的能力。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12 / 75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12 / 75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四种管理角色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同一个你，需要切换四种角色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5394960" cy="51206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911096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指令者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78024"/>
            <a:ext cx="4992624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直接告诉怎么做，明确标准与步骤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200400"/>
            <a:ext cx="499262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1">
                <a:solidFill>
                  <a:srgbClr val="E72C37"/>
                </a:solidFill>
                <a:latin typeface="Microsoft YaHei"/>
                <a:ea typeface="Microsoft YaHei"/>
              </a:rPr>
              <a:t>何时用：新手、紧急、高风险任务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7452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74520"/>
            <a:ext cx="5394960" cy="51206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1911096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教练者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478024"/>
            <a:ext cx="4992624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提问引导，让对方自己找到答案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3200400"/>
            <a:ext cx="499262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何时用：有潜力、有意愿、需成长的人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3977640"/>
            <a:ext cx="5394960" cy="512064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014216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支持者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4581144"/>
            <a:ext cx="4992624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倾听陪伴，给资源不插手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5303520"/>
            <a:ext cx="499262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1">
                <a:solidFill>
                  <a:srgbClr val="4C9BE0"/>
                </a:solidFill>
                <a:latin typeface="Microsoft YaHei"/>
                <a:ea typeface="Microsoft YaHei"/>
              </a:rPr>
              <a:t>何时用：有能力、缺信心，正遇瓶颈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45352" y="3977640"/>
            <a:ext cx="5394960" cy="51206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28232" y="4014216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授权者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4581144"/>
            <a:ext cx="4992624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交出去，只对结果负责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5303520"/>
            <a:ext cx="499262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何时用：能力高、意愿高、可独立作战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08076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情境领导（Situational Leadership）的启示：不是所有时候都该教练——对象和情境决定角色。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75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75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救火自检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你可能正在「过度代劳」的 5 个信号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自检清单：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1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下属只带着问题来，从不带着方案来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2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你请假一天，团队的项目就卡住不动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3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同一类问题，隔几周又被问一次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4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你常觉得「教他还不如我自己做快」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5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团队成员很少主动担责或提建议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中 2 条以上：不是团队不行，是你的管理方式在替他们「不长进」。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练习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我的「救火」时刻（13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写下最近一次你「抢答」的具体场景。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1. 写下最近一次，下属来问、你 30 秒内直接给出答案的场景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2. 当时如果忍住不答，你可以问他哪一句话？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3. 这个问题回答完，事情是「解决了」还是「他学到了」？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4. 两两分享 1 分钟：我们各写一个「下次先忍 3 秒」的动作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目的：把「给答案」的惯性，变成可觉察、可选择的行为。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自我诊断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我的角色靶心（10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把今天的改变，落到一个具体的人、一个具体的场面。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1. 写出你上任后最棘手 / 最别扭的 1-2 个带人场面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2. 标注：我当时用的是哪种角色？其实该用哪种？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3. 找出一个共同点——这就是你今天的靶心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4. 写下一句话：我最想改的一件事 + 涉及的是谁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提醒：讲师下场观察，挑 2-3 位靶心不同的学员分享，保证全场覆盖。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一个动作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教练式管理者的第一句话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从「我建议你……」到「我很好奇你怎么想……」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第一反应：先问「你觉得呢？」，把主动权还给对方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忍住 3 秒：不急着填充沉默，让他先开口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问完不评判：无论他说的多不成熟，先接住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「这个事我想先听听你的判断——你打算怎么办？我们再看要不要补充。」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常见陷阱：一上来就「我当年遇到这个是怎么处理的」，把对话变回单向输出。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MODULE 1 · 小测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下属带着问题来，教练式领导的第一反应是？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A. 立刻给出最优方案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B. 先问他打算怎么办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C. 批评他为什么不自己想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30352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先问「你打算怎么办」，把思考的责任还给他。给答案最省事，却最不长进。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「我请假一天，项目就停了」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你休了一天年假，回来发现团队的三件事全卡住了，都在等你拍板。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反例：抱怨「怎么什么事都要我」——把责任推给团队，问题照旧。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正解：反问自己「我平时是怎么管的？」——多半是每次抢答留下习惯。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管理者的忙，往往是自己「喂」出来的。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你越包办，团队越不长进。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教练式领导的第一功课：先给自己照镜子。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角色速查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四种角色，一句话判断该用哪个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指令者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他不会 → 直接教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新人 / 新任务 / 高风险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教练者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他会但不熟 → 提问带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有潜力 / 想成长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支持者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他行但不敢 → 鼓励陪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有能力 / 缺信心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授权者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他能也有信心 → 放手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能力高 / 意愿高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判断口诀：先看「能不能」，再看「愿不愿」——能力定要不要教，意愿定要不要推。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MODULE 1 · 一句话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你的忙，都是自己「喂」出来的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你替下属解决的问题，会反复回来；</a:t>
            </a:r>
          </a:p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下属自己解决的问题，会变成他的能力。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21 / 75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模块一收束：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角色升级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从「给答案」到「会提问」，管的是能力增长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四种角色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指令 / 教练 / 支持 / 授权，随对象切换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一个起手式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把第一句话换成「你觉得呢？」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预告：下一模块给你一把核心工具——GROW，把一次对话变成一次成长。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GROW：把问题还给下属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教练式对话的主流程 ⭐ 本课重点一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MODULE 02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23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23 / 75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经典框架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GROW 模型：教练式对话的四步主流程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305" y="2514600"/>
            <a:ext cx="1828800" cy="1463040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6096305" y="3977640"/>
            <a:ext cx="1828800" cy="1463040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4267505" y="3977640"/>
            <a:ext cx="1828800" cy="1463040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4267505" y="2514600"/>
            <a:ext cx="1828800" cy="1463040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614977" y="2002536"/>
            <a:ext cx="2962656" cy="102412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8985" y="2039112"/>
            <a:ext cx="658368" cy="9509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3073" y="2057400"/>
            <a:ext cx="21031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Goal 目标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83073" y="2478024"/>
            <a:ext cx="21031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你想达成什么？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3777" y="3465576"/>
            <a:ext cx="2962656" cy="1024128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07785" y="3502152"/>
            <a:ext cx="658368" cy="9509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11873" y="3520440"/>
            <a:ext cx="21031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Reality 现状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11873" y="3941064"/>
            <a:ext cx="21031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现在是什么情况？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14977" y="4928616"/>
            <a:ext cx="2962656" cy="1024128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78985" y="4965192"/>
            <a:ext cx="658368" cy="9509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83073" y="4983480"/>
            <a:ext cx="21031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Options 选择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83073" y="5404104"/>
            <a:ext cx="21031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有哪些可能做法？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786177" y="3465576"/>
            <a:ext cx="2962656" cy="102412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50185" y="3502152"/>
            <a:ext cx="658368" cy="9509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54273" y="3520440"/>
            <a:ext cx="21031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Will 意愿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54273" y="3941064"/>
            <a:ext cx="21031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你决定做什么？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2636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GROW 模型来源：Sir John Whitmore《Coaching for Performance》。四步走完，答案从他嘴里出来。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GROW 拆解①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 + R：先说清要去哪、现在在哪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9788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关键提问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41832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5548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常见误区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G · Goal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8036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锁定这次对话要达成的目标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9788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「今天聊完，你最希望有什么不同？」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1832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5548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目标太大或太虚，没聚焦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 · Reality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4320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如实看清现状与已做尝试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9788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「到现在为止，你做了哪些尝试？结果怎样？」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41832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55548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跳过现状直接跳到方案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G 的要点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目标要具体、可控、属于他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76072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9788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「这个目标多久能看出进展？」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41832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5548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把「你的目标」当成「他的目标」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 的要点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743200" y="4773168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880360" y="4773168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含事实、感受、资源、障碍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760720" y="4773168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897880" y="4773168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「卡在哪？手里有哪些资源？」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41832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55548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只问事实，忽略情绪和顾虑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顺序不能反：目标不清，现状就问不到点子上。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GROW 拆解②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O + W：把可能性摊开，落到行动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9788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关键提问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41832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5548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常见误区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O · Options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8036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尽可能多地拓展可选方案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9788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「如果没有任何限制，你会怎么试？」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1832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5548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过早点评、扼杀不成熟的想法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W · Will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4320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把选择变成他的承诺与行动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9788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「你打算先做哪一步？什么时候？」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41832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55548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替他决定，而不是让他决定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O 的要点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先要数量再要质量，鼓励发散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76072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9788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「还有别的可能吗？」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41832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5548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方案只有一个就往下走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W 的要点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743200" y="4773168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880360" y="4773168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具体到动作、时间、支持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760720" y="4773168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897880" y="4773168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「我能帮你什么？下次什么时候看进展？」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41832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55548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没有落到具体行动和时间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W 是成败关键：没有承诺的对话，等于白聊。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每一步的问法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GROW 各步的「教练式提问」示例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574036" cy="3886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2574036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47672"/>
            <a:ext cx="2391156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G · 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606040"/>
            <a:ext cx="2281428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帮他把模糊期待变成清晰目标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" y="3794760"/>
            <a:ext cx="2281428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3886200"/>
            <a:ext cx="2098548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「你希望这次沟通达成什么结果？」</a:t>
            </a:r>
          </a:p>
          <a:p>
            <a:pPr algn="l">
              <a:lnSpc>
                <a:spcPct val="115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「怎样才算达成了？」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78708" y="1920240"/>
            <a:ext cx="2574036" cy="3886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78708" y="1920240"/>
            <a:ext cx="2574036" cy="56692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70148" y="1947672"/>
            <a:ext cx="2391156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R · 现状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5012" y="2606040"/>
            <a:ext cx="2281428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还原事实，也包括感受和顾虑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25012" y="3794760"/>
            <a:ext cx="2281428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16452" y="3886200"/>
            <a:ext cx="2098548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「现在具体卡在哪？」</a:t>
            </a:r>
          </a:p>
          <a:p>
            <a:pPr algn="l">
              <a:lnSpc>
                <a:spcPct val="115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「你试过什么？结果如何？」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08776" y="1920240"/>
            <a:ext cx="2574036" cy="3886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08776" y="1920240"/>
            <a:ext cx="2574036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00216" y="1947672"/>
            <a:ext cx="2391156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O · 选择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5080" y="2606040"/>
            <a:ext cx="2281428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打开思路，不急着评价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3794760"/>
            <a:ext cx="2281428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46520" y="3886200"/>
            <a:ext cx="2098548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E0A82E"/>
                </a:solidFill>
                <a:latin typeface="Microsoft YaHei"/>
                <a:ea typeface="Microsoft YaHei"/>
              </a:rPr>
              <a:t>「还有哪些可能？」</a:t>
            </a:r>
          </a:p>
          <a:p>
            <a:pPr algn="l">
              <a:lnSpc>
                <a:spcPct val="115000"/>
              </a:lnSpc>
            </a:pPr>
            <a:r>
              <a:rPr sz="1150" b="1">
                <a:solidFill>
                  <a:srgbClr val="E0A82E"/>
                </a:solidFill>
                <a:latin typeface="Microsoft YaHei"/>
                <a:ea typeface="Microsoft YaHei"/>
              </a:rPr>
              <a:t>「换个人来做，会怎么处理？」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38844" y="1920240"/>
            <a:ext cx="2574036" cy="3886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38844" y="1920240"/>
            <a:ext cx="2574036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30284" y="1947672"/>
            <a:ext cx="2391156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W · 意愿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5148" y="2606040"/>
            <a:ext cx="2281428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逼出承诺和第一步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85148" y="3794760"/>
            <a:ext cx="2281428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76588" y="3886200"/>
            <a:ext cx="2098548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「你决定怎么做？」</a:t>
            </a:r>
          </a:p>
          <a:p>
            <a:pPr algn="l">
              <a:lnSpc>
                <a:spcPct val="115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「什么时候开始？需要我做什么？」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记住：提问的目的不是考倒他，是帮他自己想清楚。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对照示范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同一件事：指令式 vs 教练式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指令式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「这个客户投诉，你就先道歉、再给补偿方案、然后约终面。」——三句话结束，他没学到任何东西。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34640"/>
            <a:ext cx="15544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260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教练式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077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「你觉得客户最在意的是什么？」（G/R）→「你能想到几种应对？」（O）→「你打算先做哪一步？」（W）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490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49040"/>
            <a:ext cx="155448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8404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差别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8221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同一个问题，指令式给了答案，教练式给了思考的机会。前者解决这一次，后者解决这一类。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7091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对照示范让学员直观感受：同样的时长，两种做法产出完全不同。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知识点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GROW 对话的三个「不」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教练式对话最容易犯的三个错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不替他想：忍住，让他先说出答案，哪怕不成熟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不急着评：先收下所有可能，最后再一起判断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不抢承诺：让他自己说出「我要做什么」，而不是你派活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「听起来你已经有三条路，你倾向哪一条？——好，那你第一步做什么，我什么时候能听到进展？」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常见陷阱：把「你觉得呢」问完就立刻接「我觉得应该……」，教练就退化成表演。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三个「伪 GROW」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看起来在教练，其实在抢答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三个误区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假选项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「你看是 A 还是 B？」——其实你只想让他选 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抢答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他刚说「要不试试…」，你立刻接「对，就应该这样！」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跳过 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G/R/O 聊得很好，最后没落到行动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纠正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真开放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选项要真开放，允许「我不知道」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留话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让话留在对方嘴里，多说「还有呢？」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收尾必问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做什么、什么时候、第一步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三个坑本质是同一个——你太想让他快点了。教练的节奏，是「慢就是快」。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练习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GROW 对话演练（35 分钟）⭐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三人一组，用真实难题走一遍 GROW。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角色：教练（用 GROW 提问）/ 当事人（带一个真实难题）/ 观察员（记录用了哪几步）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第一轮 8 分钟：教练全程只提问，不许给建议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第二轮 8 分钟：换角重来，当事人换个难题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结束 9 分钟：观察员反馈——哪一步问得好？哪一步跳过了？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铁律：教练角色全程只提问，说出一句「你应该……」，观察员立即叫停。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MODULE 2 · 小测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GROW 中，哪一步最容易决定对话成不成功？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A. G 目标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B. R 现状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C. W 意愿（落到承诺与行动）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30352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W（Will）把选择变成承诺和具体行动。没有 W 的 GROW，只是聊了场天。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常见卡点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GROW 对话中最常卡住的三个地方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卡在哪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卡在 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目标太大太虚，聊了半天不知要谈啥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卡在 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只谈事实，绕开情绪和顾虑，问题没挖透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卡在 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聊得挺好，但没落到具体动作和时间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怎么破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破 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先问「今天聊完，你最希望有什么不同？」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破 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补一句「这件事让你最难受的是什么？」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破 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收尾必问「第一步做什么？什么时候？」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三个卡点，对应用三句话破。对话卡住时，就回来看这一页。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MODULE 2 · 小测一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GROW 的 R（Reality）阶段，教练只问事实就够了吗？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A. 够了，事实最重要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B. 不够，还要问感受、资源、障碍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C. 不需要问现状，直接从目标跳到选择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30352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R 阶段要问全：发生了什么、你试过什么、你的感受、手里的资源、面临什么障碍。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对话前准备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问之前，先在心里过一遍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对话前想清楚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这次要谈啥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用一个具体议题聚焦，不要泛泛而谈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谈成什么样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他心里达到什么状态就算成功？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我忍住什么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提醒自己：少说、慢评、不抢答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745736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什么时候收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4745736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留出 3 分钟做 W，别聊到一半就散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对话中守住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开头定调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「今天想听听你的想法」先声明模式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中途不接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他停顿、沉默时，不替他填满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一次一问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不要连珠炮，给他思考时间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4745736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结尾落定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88352" y="4745736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复述共识 + 确认第一步动作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教练式对话不是临场发挥，提前 2 分钟想清楚，效果差一倍。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75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75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模块二收束：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GROW 四步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Goal 目标 → Reality 现状 → Options 选择 → Will 意愿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顺序不能跳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目标不清，现状就问不到点；方案不摊开，承诺就落不了地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问完别接话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把「你觉得呢」问到底，教练才不是表演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预告：问得好，前提是听得懂。下一模块——倾听。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倾听：听懂没说出口的话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听见事实是本能，听见需要才是本事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MODULE 03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37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37 / 75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经典框架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倾听三层次：内容 / 情绪 / 需要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1106424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65960"/>
            <a:ext cx="2286000" cy="123444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57400"/>
            <a:ext cx="210312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第一层 · 内容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3240" y="2057400"/>
            <a:ext cx="274320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他说了什么（事实、事件）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0" y="2103120"/>
            <a:ext cx="553212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0" y="2148840"/>
            <a:ext cx="52120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「客户说要退单」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383280"/>
            <a:ext cx="1106424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3383280"/>
            <a:ext cx="2286000" cy="123444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474720"/>
            <a:ext cx="210312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第二层 · 情绪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3240" y="3474720"/>
            <a:ext cx="274320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他此刻什么感受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3520440"/>
            <a:ext cx="553212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6480" y="3566160"/>
            <a:ext cx="52120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4C9BE0"/>
                </a:solidFill>
                <a:latin typeface="Microsoft YaHei"/>
                <a:ea typeface="Microsoft YaHei"/>
              </a:rPr>
              <a:t>「我看你挺憋屈的」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800600"/>
            <a:ext cx="1106424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800600"/>
            <a:ext cx="2286000" cy="12344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892040"/>
            <a:ext cx="210312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第三层 · 需要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3240" y="4892040"/>
            <a:ext cx="274320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他真正在意什么（未被满足的期待）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0" y="4937760"/>
            <a:ext cx="553212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26480" y="4983480"/>
            <a:ext cx="52120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「你是不是希望被认可这件事你尽力了？」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改编自非暴力沟通（Rosenberg）：观察 → 感受 → 需要。多数人只听到第一层就急着回应。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四种「伪倾听」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看起来在听，其实没在听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常见伪倾听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急于解决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没听完就开始想对策，随时准备插话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急着评判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听到半句就下结论：「你这样做不对」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抢着讲自己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「我当年也遇到过，我是这么办的……」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745736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假装在听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4745736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嗯嗯点头，眼神已经飘走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真倾听的表现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先听完整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让他把话说完，不打断、不补全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确认理解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「我听到的是……对吗？」先核对再回应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回应感受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先接情绪：「这事换谁都窝火」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4745736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追问需要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88352" y="4745736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「你最在意的是哪一点？」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伪倾听的最大危害：对方感到不被听见，从此不再说真话。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75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复述技术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把听到的「还回去」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误读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不是复述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标准公式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复述是核对你听到的是否准确，让对方感到「他真的在听」。公式：我听到你（事实）+ 你说你（感受）+ 你希望（需要），对吗？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话术示范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「我听到你说，这个项目你已经连加三周班（事实），现在挺累也挺委屈（感受），你其实希望自己的付出被看见（需要）——我理解得对吗？」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75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同一句抱怨，三种听法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下属说：「这个活根本没法干，什么资源都不给。」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只听内容：「资源不是我调的，你先克服一下。」——他更憋屈了。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听到需要：「你的意思是，缺资源让你觉得这事成不了，你担心最后背锅？」——他开始说真话。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听内容 = 灭火；听需要 = 找到火源。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对方抱怨的从来不只是表面那件事。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抱怨的背后，往往是一个没被满足的需要。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75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练习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三层倾听拆解（25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拿到一段真实对话片段，逐句拆解三层倾听。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1. 逐句标注：这句是「内容」/「情绪」/「需要」？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2. 找出对话中「被漏掉的那一层」，写下你会怎么补听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3. 两两对照：同一句话，你听到的需要和他听到的一样吗？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目的：把「倾听」从态度问题，变成可以逐句训练的技能。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75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倾听的四个动作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一次完整的深度倾听，走完四步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2532888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放下手里的事，给出全注意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08960" y="3520440"/>
            <a:ext cx="256032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92424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2424" y="2331720"/>
            <a:ext cx="2532888" cy="56692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92424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先听完整，不打断、不补全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52744" y="3520440"/>
            <a:ext cx="256032" cy="0"/>
          </a:xfrm>
          <a:prstGeom prst="line">
            <a:avLst/>
          </a:prstGeom>
          <a:ln w="28575">
            <a:solidFill>
              <a:srgbClr val="4C9BE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36208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36208" y="2331720"/>
            <a:ext cx="2532888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8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复述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把你听到的还回去，核对理解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96528" y="3520440"/>
            <a:ext cx="256032" cy="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79992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79992" y="2331720"/>
            <a:ext cx="2532888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79992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追问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6296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向需要处多问一句，挖到水下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倾听不是一个态度，是四个可练的动作。停→听→复述→追问。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75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回应话术库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听到不同信号，怎么接才对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他说的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1920240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11880" y="192024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信号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53212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别这样接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0" y="1920240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49640" y="1920240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教练式回应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「这事没法干」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74720" y="2633472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11880" y="2633472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泄气 / 缺资源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9496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3212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「别人都能干，怎么就你不行」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12480" y="2633472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49640" y="2633472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「你觉得缺什么，这事才推得动？」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「随便吧，你定」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74720" y="3346704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11880" y="3346704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消极 / 怕担责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39496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53212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「那我来定，你执行」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412480" y="3346704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49640" y="3346704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「你原本倾向哪个方向？为什么？」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「不是我的问题」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474720" y="4059936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611880" y="4059936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防御 / 怕背锅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39496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53212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「那你说说谁的问题」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412480" y="4059936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549640" y="4059936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「你担心最后被当成谁的责任？」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（沉默）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474720" y="4773168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611880" y="4773168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没安全感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394960" y="4773168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532120" y="4773168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「你倒是说话啊」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412480" y="4773168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49640" y="4773168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「没关系，想到什么说什么，我听着」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「我试试吧」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474720" y="5486400"/>
            <a:ext cx="1920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611880" y="548640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没信心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394960" y="548640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532120" y="548640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「试试可不行，要全力」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412480" y="5486400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549640" y="5486400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「哪一部分让你没底？我们一起看」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回应对了，真话才出得来。这张表可直接贴在工位上。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75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一个真实场景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「他什么都不说」怎么办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会上你问了个开放问题，全场沉默，没人接话。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反例：「都不说是吧？那我点名了」——气氛瞬间紧张，下回更没人敢说。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正解：先降低风险——「没有标准答案，我就想听听大家的直觉」，或先小组讨论再发言。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沉默不都是反对，更多是「怕说错」。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先给安全感，声音才会出来。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教练式领导的前提，是一个让人敢说的场。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模块三收束：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倾听三层次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内容 → 情绪 → 需要，多数人只听到第一层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四种伪倾听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急于解决 / 急着评判 / 抢着讲自己 / 假装在听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复述公式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我听到你（事实）+ 你说你（感受）+ 你希望（需要），对吗？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预告：听懂了，还得会问。下一模块——有力提问，本课第二个重点。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75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提问：好问题是礼物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有力提问四类，把答案还给对方 ⭐ 本课重点二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MODULE 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47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47 / 75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经典框架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有力提问四类（ICF 教练核心能力）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574036" cy="3886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2574036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47672"/>
            <a:ext cx="2391156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开放式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606040"/>
            <a:ext cx="2281428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打开思路，不能用「是/否」回答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" y="3794760"/>
            <a:ext cx="2281428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3886200"/>
            <a:ext cx="2098548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「你是怎么看的？」</a:t>
            </a:r>
          </a:p>
          <a:p>
            <a:pPr algn="l">
              <a:lnSpc>
                <a:spcPct val="115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「这件事对你意味着什么？」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78708" y="1920240"/>
            <a:ext cx="2574036" cy="3886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78708" y="1920240"/>
            <a:ext cx="2574036" cy="56692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70148" y="1947672"/>
            <a:ext cx="2391156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假设式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5012" y="2606040"/>
            <a:ext cx="2281428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绕开限制，激发想象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25012" y="3794760"/>
            <a:ext cx="2281428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16452" y="3886200"/>
            <a:ext cx="2098548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「如果资源不是问题，你会怎么做？」</a:t>
            </a:r>
          </a:p>
          <a:p>
            <a:pPr algn="l">
              <a:lnSpc>
                <a:spcPct val="115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「如果重来一次呢？」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08776" y="1920240"/>
            <a:ext cx="2574036" cy="3886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08776" y="1920240"/>
            <a:ext cx="2574036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00216" y="1947672"/>
            <a:ext cx="2391156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度量式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5080" y="2606040"/>
            <a:ext cx="2281428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把模糊感受变成刻度，便于推进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3794760"/>
            <a:ext cx="2281428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46520" y="3886200"/>
            <a:ext cx="2098548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E0A82E"/>
                </a:solidFill>
                <a:latin typeface="Microsoft YaHei"/>
                <a:ea typeface="Microsoft YaHei"/>
              </a:rPr>
              <a:t>「1 到 10 分，你现在的把握是几分？」</a:t>
            </a:r>
          </a:p>
          <a:p>
            <a:pPr algn="l">
              <a:lnSpc>
                <a:spcPct val="115000"/>
              </a:lnSpc>
            </a:pPr>
            <a:r>
              <a:rPr sz="1150" b="1">
                <a:solidFill>
                  <a:srgbClr val="E0A82E"/>
                </a:solidFill>
                <a:latin typeface="Microsoft YaHei"/>
                <a:ea typeface="Microsoft YaHei"/>
              </a:rPr>
              <a:t>「差的那几分在哪？」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38844" y="1920240"/>
            <a:ext cx="2574036" cy="3886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38844" y="1920240"/>
            <a:ext cx="2574036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30284" y="1947672"/>
            <a:ext cx="2391156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反思式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5148" y="2606040"/>
            <a:ext cx="2281428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促发自我觉察与责任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85148" y="3794760"/>
            <a:ext cx="2281428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76588" y="3886200"/>
            <a:ext cx="2098548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「这件事里，你自己能掌控的是什么？」</a:t>
            </a:r>
          </a:p>
          <a:p>
            <a:pPr algn="l">
              <a:lnSpc>
                <a:spcPct val="115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「你从中学到了什么？」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来源：ICF（国际教练联合会）教练核心能力之「有力提问（Powerful Questioning）」。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75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提问的时机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什么时候问，比问什么更重要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该提问时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他有资源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能力和信息都够，只差自己想通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时间允许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不是紧急救火，可以慢一步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想发展他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目标是让他成长，不是解决眼前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745736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他已开口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4745736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他主动来问，是教练的好时机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该直接说时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紧急风险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着火当下，先救火再复盘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他是新手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完全没经验，提问只会让他懵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标准明确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合规、安全等不容商量的事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4745736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他已跑偏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88352" y="4745736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方向错了，先拉回来再教练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教练不是任何时候都要提问。判断错了时机，提问会变成刁难。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75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从「为什么」到「怎么办」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提问的措辞，决定对话的方向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别这样问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192024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20440" y="192024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问题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20640" y="1920240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57800" y="1920240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为什么不好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2396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换成这样问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「你为什么没做到？」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83280" y="2633472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20440" y="2633472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为什么式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20640" y="2633472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57800" y="2633472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听起来像追责，触发防御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68680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2396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「是什么让你没能推进？」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「你有没有想过……？」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83280" y="3346704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3346704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引导式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20640" y="3346704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57800" y="3346704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把答案塞进问题里，是伪提问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68680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82396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「你自己怎么看这件事？」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「你打算怎么解决？」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383280" y="4059936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20440" y="4059936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直给式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120640" y="4059936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57800" y="4059936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跳过目标与现状，太急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68680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82396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「你希望达到什么结果？现在情况如何？」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「我这么说你懂吗？」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383280" y="4773168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520440" y="4773168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检查式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120640" y="4773168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257800" y="4773168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把责任放在他理解力上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686800" y="4773168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823960" y="4773168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「你怎么理解我们刚说的？」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「为什么」容易变成质问，「是什么/怎么办」更容易打开对话。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75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案例对照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一个问题，改写前后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下属说：「这个项目我推不动，大家都在拖。」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原文：「你为什么不早点协调？」——他立刻开始解释、找理由、甩锅。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改写：「你觉得现在这个局面，最关键的一个卡点是什么？」——他开始分析，并主动找方案。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质问式提问 → 制造辩解；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教练式提问 → 制造思考。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同一件事，问法一变，对方的能量方向就变。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75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练习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提问改写工作坊（30 分钟）⭐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把自己平时常问的问题，逐个改写成教练式提问。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1. 每人写下 3 个自己平时常问下属的问题（越真实越好）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2. 逐个改写：把「为什么/你应该」改成教练式提问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3. 标注每个改写后的问题属于四类中的哪一类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4. 小组内互相挑刺：这句是提问还是变相指令？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判断标准：如果这句话的答案你已经知道、且想让他说出你的答案，那就不是提问，是指令。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75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75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MODULE 4 · 小测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「如果资源不是问题，你会怎么做？」属于哪类提问？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A. 开放式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B. 假设式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C. 度量式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30352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「如果……」是假设式提问，用来绕开限制、激发想象。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75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75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提问的纪律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问完，先把嘴闭上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常见毛病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自问自答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刚问完，对方还在想，你就自己接上了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连珠炮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一口气问三个问题，对方不知先答哪个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预埋答案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问题里已经藏了你的答案，只等他点头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745736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听完就评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4745736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他刚开口，你就说「这想法不太行」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正确姿势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停住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问完至少沉默 5 秒，把空间还给他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一次一问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一次只问一个，让他答完再追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真开放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问题不预设答案，什么答案都接受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4745736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先接住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88352" y="4745736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听完先复述，再一起分析利弊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提问的技术含量，一半在于「问」，另一半在于「问完之后忍住不说」。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75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提问库模板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回去把你的「问题库」建起来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场景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别问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9788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改问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78408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2124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类型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下属汇报问题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26080" y="2633472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63240" y="2633472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「你打算怎么办？」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9788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「你自己先想到了几种办法？」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78408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2124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开放式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任务推不动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926080" y="3346704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063240" y="3346704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「为什么还没做完？」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9788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「现在卡在哪个环节？」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78408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92124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开放式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他畏难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926080" y="4059936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63240" y="4059936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「这有什么难的？」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76072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9788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「如果资源都不是问题，你会怎么试？」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78408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2124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假设式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他没信心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926080" y="4773168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063240" y="4773168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「你得有点信心」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76072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89788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「1 到 10 分，你的把握几分？差的在哪？」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784080" y="4773168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921240" y="4773168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度量式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要促他反思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926080" y="5486400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063240" y="5486400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「你怎么老犯这错？」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60720" y="548640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897880" y="548640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「从这件事里，你学到了什么？」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784080" y="548640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921240" y="548640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反思式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长期积累：把好用的问题记下来，三个月就能形成你自己的教练式提问库。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一个真实场景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他总说「我没想法」怎么办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你问「你怎么看」，下属回你一句「我听领导的，你说咋办就咋办」。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反例：「那你先回去想想」——他回去还是没想法，下次照样来问。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正解：降门槛——「不用想全，先说一个你觉得最靠谱的」，或先给选项让他选。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「没想法」往往不是真没想法，是「怕说错」或「题目太大」。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把问题变小、把风险降低，想法就出来了。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沉默与「没想法」，多数是安全感问题，不是能力问题。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75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模块四收束：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四类提问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开放式 / 假设式 / 度量式 / 反思式（ICF）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看时机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紧急、新手、标准明确时，该直接说就直说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换措辞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把「为什么」换成「是什么 / 怎么办」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预告：问得好之后，还得会说「哪里做得好、哪里要改」——反馈。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75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反馈：既被接受又推动改变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SBI 模型，说事实不说评价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MODULE 05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58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58 / 75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经典框架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SBI 反馈模型：Situation–Behavior–Impact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4747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3474720" cy="9144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965960"/>
            <a:ext cx="34747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971800"/>
            <a:ext cx="320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52044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在什么时间、什么场合发生的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526280"/>
            <a:ext cx="31089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17720"/>
            <a:ext cx="2889504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13147"/>
                </a:solidFill>
                <a:latin typeface="Microsoft YaHei"/>
                <a:ea typeface="Microsoft YaHei"/>
              </a:rPr>
              <a:t>「昨天下午的客户会上……」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920240"/>
            <a:ext cx="34747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920240"/>
            <a:ext cx="3474720" cy="91440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43400" y="1965960"/>
            <a:ext cx="34747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60" y="2971800"/>
            <a:ext cx="320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行为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352044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你观察到的具体行为（不是你的评价）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26280" y="4526280"/>
            <a:ext cx="31089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36008" y="4617720"/>
            <a:ext cx="2889504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4C9BE0"/>
                </a:solidFill>
                <a:latin typeface="Microsoft YaHei"/>
                <a:ea typeface="Microsoft YaHei"/>
              </a:rPr>
              <a:t>「你在客户讲话时三次打断了他。」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38160" y="1920240"/>
            <a:ext cx="34747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38160" y="1920240"/>
            <a:ext cx="3474720" cy="9144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38160" y="1965960"/>
            <a:ext cx="34747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5320" y="2971800"/>
            <a:ext cx="320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影响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1040" y="352044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这个行为带来的实际影响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321040" y="4526280"/>
            <a:ext cx="31089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30768" y="4617720"/>
            <a:ext cx="2889504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6FA32E"/>
                </a:solidFill>
                <a:latin typeface="Microsoft YaHei"/>
                <a:ea typeface="Microsoft YaHei"/>
              </a:rPr>
              <a:t>「客户后来明显不太愿意继续说了。」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98932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来源：通用管理反馈框架（SBI，广泛用于 CCL 等领导力发展体系）。只说可观察的事实。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75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反馈 VS 评价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为什么你的反馈总被当成批评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42316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评价式（易引发防御）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0" y="1920240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95160" y="1920240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SBI 式（可接受可行动）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说的事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8600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42316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「你态度不行」——贴标签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0" y="2633472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95160" y="2633472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「你在会上打断了他三次」——说事实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说的对象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28600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42316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针对人：「你这个人就是……」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0" y="3346704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95160" y="3346704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针对行为：「这个做法……」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时间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28600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42316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攒到年底一起算总账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58000" y="4059936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95160" y="4059936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越近越好，趁印象还新鲜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呈现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286000" y="4773168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423160" y="4773168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「但是」开头，转折式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0" y="4773168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95160" y="4773168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「我观察到」开头，描述式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可行动性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286000" y="548640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423160" y="548640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他不知道具体要改什么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858000" y="5486400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995160" y="5486400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他知道下次具体怎么做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场合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286000" y="619963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423160" y="619963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当众批评，伤自尊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858000" y="6199632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995160" y="6199632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私下为主，公开表扬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反馈的目的是推动改变，不是证明谁对谁错。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75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75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完整模板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 SBI 说完整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纠偏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不是这样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标准公式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SBI 之后加一步：一起商量下一步。公式：观察（S+B+I）+ 提问（你觉得呢 / 下一步怎么做）。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话术示范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「昨天客户会上你三次打断了对方（S+B），客户后来不太愿意继续沟通了（I）。你怎么看这个情况？下次遇到类似场合，你想怎么处理？」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75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对照示范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同一件事：两种反馈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评价式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「你最近工作态度很有问题，跟同事配合也不积极，再这样下去我要考虑你的绩效了。」——对方立刻防御、找借口。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34640"/>
            <a:ext cx="15544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260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SBI 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077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「这周的项目会上（S），你两次没等他说完就接话（B），我感觉他后面就不太发言了（I）。你怎么看？下次想怎么调整？」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490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49040"/>
            <a:ext cx="155448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8404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结果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8221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评价式：关系变僵、问题没解决；SBI 式：他知道具体改什么，也愿意改。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7091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反馈是说给「未来的行为」的，不是对「过去的人」的宣判。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75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练习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SBI 反馈演练（20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把一个真实场景，先写评价版、再改写 SBI 版。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1. 每人挑一个真实场景：下属做得不够好的地方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2. 先写「评价版」：你平时会怎么批评？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3. 再改写「SBI 版」：情境 + 行为 + 影响 + 提问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4. 两人一组角色扮演，演练 SBI 版，体会对方反应的变化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检验：如果对方听完开始解释、找理由，说明你的反馈里还藏着评价。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75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表扬也是反馈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别只会说「干得不错」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下属把一个难项目做成了，你说了句「干得不错」，他笑笑走了。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反例：笼统表扬——「你最近表现很好」，他不知道自己好在哪。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正解：表扬也用 SBI——「上周那个投诉（S），你主动上门陪客户聊了两小时（B），客户当场续了约（I）。」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笼统表扬 = 没表扬；具体表扬 = 告诉他「这样做对了，继续」。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表扬和批评一样，都需要具体。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正向反馈同样要用 SBI，才能被复制。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75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模块五收束：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SBI 三要素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情境（何时何地）+ 行为（看到什么）+ 影响（带来什么）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说行为不说人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贴标签触发防御，说事实才能推动改变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加一步提问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SBI 后再问「你怎么看、下一步怎么做」，把反馈变共创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预告：工具都有了，最后把它们拼成你的日常——整合与 30 天计划。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整合与 30 天计划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把工具拼成你的日常动作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MODULE 06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66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66 / 75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整合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教练式对话流水线：四个动作串起来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2532888" cy="56692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先听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听内容、听情绪、听需要（倾听三层次 / 复述）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08960" y="3520440"/>
            <a:ext cx="256032" cy="0"/>
          </a:xfrm>
          <a:prstGeom prst="line">
            <a:avLst/>
          </a:prstGeom>
          <a:ln w="28575">
            <a:solidFill>
              <a:srgbClr val="4C9BE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92424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2424" y="2331720"/>
            <a:ext cx="2532888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92424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再问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用四类提问打开思路（有力提问四类）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52744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36208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36208" y="2331720"/>
            <a:ext cx="2532888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8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走 GROW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目标→现状→选项→意愿，一条清晰的轨道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96528" y="3520440"/>
            <a:ext cx="256032" cy="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79992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79992" y="2331720"/>
            <a:ext cx="2532888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79992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后反馈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6296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说事实、说影响、加提问（SBI）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不是流水线走一遍，是随时可用的循环：听 → 问 → GROW → 反馈（回到）听。用得越多，越自然。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75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成长路径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从「我来做」到「你来做」的四级台阶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971904" y="4892040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63344" y="4983480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替你做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63344" y="5458968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我直接给你答案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19576" y="4187952"/>
            <a:ext cx="1965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65880" y="4233672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57320" y="4325112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教你做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57320" y="4800600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我示范，你模仿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3552" y="3529584"/>
            <a:ext cx="1965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9856" y="3575304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51296" y="3666744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陪你想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51296" y="4142232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我提问，你找答案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07528" y="2871216"/>
            <a:ext cx="1965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53832" y="2916936"/>
            <a:ext cx="1965960" cy="123444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5272" y="3008376"/>
            <a:ext cx="17830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交给你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5272" y="3483864"/>
            <a:ext cx="178308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你主导，我支持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98932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你的目标，是让下属一级一级往上走。停在「替你做」，团队就永远长不大。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75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练习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 30 天教练式领导力修炼计划（20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把今天的工具落成一份可执行的 30 天计划。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1. 选人：谁最需要我开始「少给答案、多提问」？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2. 选景：哪个高频场景最能练教练式对话？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3. 定动作：写第一周的具体动作（具体人 + 具体场景 + 具体次数）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4. 伙伴互锁：两人约定每周末互报一次进展与卡点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计划不落到「具体人 + 具体场景 + 具体次数」，一周内就会退回老习惯。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75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75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MODULE 6 · 小测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教练式领导力修炼的第一步，最该做的改变是？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A. 学会更多管理理论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B. 在熟悉的场景里，忍住抢答先提问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C. 立刻对所有人改用教练式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30352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从一个熟悉场景、一个人开始，把「先问后答」练成习惯，再逐步扩大。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75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长本事 VS 给答案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两个问题，让教练式领导可持续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每件事问自己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谁受益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这件事解决了，是他的能力还是我的能力？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留了什么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我离开后，他能不能独立处理同类问题？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我做了什么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我是在给答案，还是真把他教会了？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每月做一次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盘点能力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团队里谁在长，谁一直在依赖我？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盘点自己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我抢了多少次答？哪些该放手了？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下一个台阶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下个月，我要对哪个下属放手到下一级？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教练式领导不是一次培训，是一个持续的自检习惯。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75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模块六收束：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四个动作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先听 → 再问 → 后反馈 → 常复盘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四级台阶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替你做 → 教你做 → 陪你想 → 交给你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一个起点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一个人、一个场景、三次练习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30 天计划不是作业，是你和下属关系的转折点。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72 / 75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72 / 75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带走四样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① 教练式对话自评 + 个人风格地图</a:t>
            </a:r>
          </a:p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② 一次真实难题的 GROW 对话脚本</a:t>
            </a:r>
          </a:p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③ 一套针对自己团队的「有力提问」问题库</a:t>
            </a:r>
          </a:p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④ 一份 30 天教练式领导力修炼计划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73 / 75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CLOSING · 四个判断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把这四句话带回去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88720" y="2514600"/>
            <a:ext cx="10058400" cy="0"/>
          </a:xfrm>
          <a:prstGeom prst="line">
            <a:avLst/>
          </a:prstGeom>
          <a:ln w="25400">
            <a:solidFill>
              <a:srgbClr val="5B6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1247120" y="2514600"/>
            <a:ext cx="0" cy="1920240"/>
          </a:xfrm>
          <a:prstGeom prst="line">
            <a:avLst/>
          </a:prstGeom>
          <a:ln w="25400">
            <a:solidFill>
              <a:srgbClr val="5B6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>
            <a:off x="1188720" y="4434840"/>
            <a:ext cx="10058400" cy="0"/>
          </a:xfrm>
          <a:prstGeom prst="line">
            <a:avLst/>
          </a:prstGeom>
          <a:ln w="25400">
            <a:solidFill>
              <a:srgbClr val="5B6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69264" y="2295144"/>
            <a:ext cx="438912" cy="438912"/>
          </a:xfrm>
          <a:prstGeom prst="ellipse">
            <a:avLst/>
          </a:prstGeom>
          <a:solidFill>
            <a:srgbClr val="4C9BE0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9264" y="229514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0" y="2825496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" y="2880360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4C9BE0"/>
                </a:solidFill>
                <a:latin typeface="Microsoft YaHei"/>
                <a:ea typeface="Microsoft YaHei"/>
              </a:rPr>
              <a:t>先听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" y="3282696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他的话里，藏着答案</a:t>
            </a:r>
          </a:p>
        </p:txBody>
      </p:sp>
      <p:sp>
        <p:nvSpPr>
          <p:cNvPr id="13" name="Oval 12"/>
          <p:cNvSpPr/>
          <p:nvPr/>
        </p:nvSpPr>
        <p:spPr>
          <a:xfrm>
            <a:off x="11027664" y="2295144"/>
            <a:ext cx="438912" cy="438912"/>
          </a:xfrm>
          <a:prstGeom prst="ellipse">
            <a:avLst/>
          </a:prstGeom>
          <a:solidFill>
            <a:srgbClr val="6FA3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027664" y="229514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058400" y="2825496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04120" y="2880360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再问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04120" y="3282696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好问题是给出去的礼物</a:t>
            </a:r>
          </a:p>
        </p:txBody>
      </p:sp>
      <p:sp>
        <p:nvSpPr>
          <p:cNvPr id="18" name="Oval 17"/>
          <p:cNvSpPr/>
          <p:nvPr/>
        </p:nvSpPr>
        <p:spPr>
          <a:xfrm>
            <a:off x="11027664" y="4215384"/>
            <a:ext cx="438912" cy="438912"/>
          </a:xfrm>
          <a:prstGeom prst="ellipse">
            <a:avLst/>
          </a:prstGeom>
          <a:solidFill>
            <a:srgbClr val="E0A82E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027664" y="421538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8400" y="3063240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04120" y="3118104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E0A82E"/>
                </a:solidFill>
                <a:latin typeface="Microsoft YaHei"/>
                <a:ea typeface="Microsoft YaHei"/>
              </a:rPr>
              <a:t>后反馈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04120" y="3520440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说事实，不说人</a:t>
            </a:r>
          </a:p>
        </p:txBody>
      </p:sp>
      <p:sp>
        <p:nvSpPr>
          <p:cNvPr id="23" name="Oval 22"/>
          <p:cNvSpPr/>
          <p:nvPr/>
        </p:nvSpPr>
        <p:spPr>
          <a:xfrm>
            <a:off x="969264" y="4215384"/>
            <a:ext cx="438912" cy="438912"/>
          </a:xfrm>
          <a:prstGeom prst="ellipse">
            <a:avLst/>
          </a:prstGeom>
          <a:solidFill>
            <a:srgbClr val="013147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9264" y="4215384"/>
            <a:ext cx="438912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0" y="3063240"/>
            <a:ext cx="23774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" y="3118104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常复盘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" y="3520440"/>
            <a:ext cx="2286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16242E"/>
                </a:solidFill>
                <a:latin typeface="Microsoft YaHei"/>
                <a:ea typeface="Microsoft YaHei"/>
              </a:rPr>
              <a:t>他成长了，我才算合格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943600"/>
            <a:ext cx="110642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下次下属来问问题，先在心里过一遍：我是给答案，还是给台阶？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74 / 75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74 / 75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教练式领导力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Coaching Leadership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你给的答案，会成为他的天花板；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你问的问题，会成为他的台阶。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最好的答案，是从他自己嘴里说出来的那个。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听见事实是本能，听见情绪是修养，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听见需要才是本事。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反馈不是为了说清对错，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是为了让他愿意再来一次。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75 / 75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教练式领导力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75 / 75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