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封面。开场：今天要谈的不是 AI 工具，是「当稳定不再是默认值，一个管理者怎么带团队往前走」。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开场定调。先破「这课是教 AI 工具」的预期，把焦点定死为「适应变化」。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课程地图。告诉学员全天六模块的走向，以及每模块解决什么问题。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破冰。收集团队真实的变化，全场统计「技能/岗位/目标」三类，引出「我们都在同一条船上」。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开场收束 + 过渡到模块一。埋下「先判断环境」的主线。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模块一进入页。对齐新课第一步「看清问题真相与根因」。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1.1 共鸣开场。四个普遍现象：技能贬值 / 招人标准变 / 目标反复推倒 / 岗位存疑。AI 是加速的其中一股力量。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1.1 四现象。做「中枪」举手调查：觉得说的就是自己就举手，点 2 位说真实感受。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1.2 破预期。把课程焦点定死：不是 AI 工具课，是适应力课。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1.2 收束 + 过渡到课程地图。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1.3 课程地图。三条主线：看清 / 推动 / 决策与落地。让学员圈出最期待的模块。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1.4 核心框架 Cynefin。逐域展开，每域配一个职场实例。强调「先判断环境」。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1.4 四象限视图。强调复杂域「试探」的定义：小步、可逆、快反馈。域会漂移。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1.4 随堂抢答。用 AI 客服场景强化「复杂域」判断。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1.5 案例拆解。零售数字化「用错域」完整案例：当错综域管，结果岗位动荡、越用力越反弹。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1.5 复盘对比。小组讨论：哪三个决定是错的？换成复杂域打法怎么改？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1.6 自我诊断。发《环境-动作判断卡》handout。只诊断不给方案，方案在模块 3-5。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补页：四个域的职场实例对照。帮学员把抽象框架落到自己每天的工作场景。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补页：域会漂移。强调 Judgement 是动态的，不是一次性贴标签。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模块一小结 + 转场。三句话：稳定成例外 / 先判断环境 / 复杂域要试探、域会漂移。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模块一过渡页。为模块二「看人心」做铺垫。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模块一过渡补页。引出模块二的情绪主线。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模块二进入页。核心：变化最先冲击的不是流程，是人。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2.1 为什么讲道理没用。核心洞察：人抗拒的是「失去」，不是变化。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2.1 三层失去：掌控感 / 安全感 / 身份感。这三层是情绪，不是逻辑。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2.2 核心框架 Bridges 三阶段。讲透「变化 vs 过渡」的辨析。有顺序，跳不过去。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2.2 关键辨析。强调顺序：先承认失去，再谈新开始。这是管理者最常犯的错。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2.3 三阶段行为信号表。强调混合状态，以及「中立区」最危险、最容易被忽略。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2.4 阶段动作速查。落到自己团队：谁在结束期？他的信号是什么？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2.4 情绪阶段诊断演练。发《团队变化情绪诊断卡》handout。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补页：变化 vs 过渡。这是 Bridges 最核心的区分，一定要讲透。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补页：管理者自己的过渡。提醒学员，情绪工作先要接自己。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模块二小结 + 转场。三句话：变化是事件过渡是过程 / 有顺序跳不过去 / 各阶段配不同动作。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模块三进入页。核心：推不动，缺的不是压力，是路径。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3.1 为什么下命令没用。核心：员工不是不想变，是还没准备好变。缺的是路径不是压力。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3.2 ADKAR 五要素。讲透关键洞察：A/D 是意愿问题，K/A/R 是能力问题。顺序不能跳。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3.2 关键辨析。强调多数变化卡在 Desire。用错药，越治越重。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3.3 诊断卡。把「推不动」从玄学变成可操作的诊断。别拿感冒药治胃病。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3.4 推动路径演练。发《ADKAR 变化推动设计表》handout。重点点评「意愿」这一环的设计。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补页：ADKAR 时间轴。强调五步有顺序，先找「阻塞链条」的那一环。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补页：诊断误判对照。用错药越治越重。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补页：一句话打动意愿的演练。补 D 说的是「我」，不是「我们」。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模块三小结 + 转场。三句话：缺路径不是压力 / ADKAR 五步 / 多数卡在意愿。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模块四进入页。本课最重、最敏感的模块。核心：AI 改变的是任务分配，不是人的价值。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4.1 岗位被重新定义怎么想。破「AI 来了就要裁人」的误解：重新分活，不是裁人。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4.2 HITL 四模式。核心不是「用不用 AI」，是「人留在哪个位置」。高风险的事人必须在回路里。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4.2 两个关键问题 + 认知外包提醒。管理者要主动保留自己的判断回路。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4.3 重新分配任务与权责。三类任务 + 三条红线。特别提醒认知外包的陷阱。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4.4 稳住恐惧三步：承认 → 锚点 → 路径。重点在「承认」，不要滑回「否认」。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4.4 话术对照。用「承认 → 锚点 → 路径」三步回应恐惧。呼应模块 2、3。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4.5 分工表演练。发《人机混合团队分工表》handout。分好活、稳住人，同步进行。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补页：三个心理转变。破「AI 来了就要裁人」的误解。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补页：HITL 招聘实例。用最通俗的场景讲透「人在哪儿」。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补页：稳住团队开场话术演练。重点在「承认」——不要滑回「否认」。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模块四小结 + 转场。三句话：改变的是任务 / HITL 核心是人在哪儿 / 划红线 + 三步稳恐惧。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模块五进入页。核心：不确定下，决策能力不是「算得准」，是「动得快、调得准」。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5.1 为什么等想清楚是陷阱。三个原因：信息等不全 / 窗口期会关 / 等待本身也是决定。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5.2 OODA 循环。四步一圈。速度 + 调整 + 可逆。呼应模块 1 复杂域的小步试探。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5.2 两个关键点 + 双系统配角。强调「调整」一步要防直觉偏见（Kahneman 系统1/2）。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5.3 找可逆的小动作。三标准：小、可逆、反馈快。决策的启动键。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5.4 OODA 真实决策演练。发《OODA 决策速用卡》handout。重点看是否从「想」落到「动」。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模块五小结 + 转场。三句话：等待也有成本 / OODA 四步一圈 / 启动键是可逆小动作。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模块六进入页。核心：适应不是一次性的，是一种可以重复的能力。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6.1 全课整合。把六模块串成一条主线，强调框架间的呼应——这不是散装工具。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6.2 核心工具带走件。速查卡（五框架速查）+ 30 天计划（按周行动）。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6.3 30 天行动框架。选一个最紧迫的场景，用 2-3 个框架，按周拆解。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6.3 30 天计划演练。发《30 天适应力行动计划》handout。聚焦「是否足够具体、可执行」。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补页：OODA 关键辨析。强调可逆前提下的果断，不是莽撞。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补页：可逆小动作三标准。帮学员把「可逆」从口号变成可操作的自检。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补页：全课金句页。为最后收束做情感铺垫。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6.4 收束与承诺。学员一句话承诺：「回去 48 小时内，我要做的一件事是……」两两见证。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收官页。全课收束金句。署名 Coursemaster 出品。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补页：人机混合团队三原则。回到本课立场——AI 是放大器，责任永远在人这一侧。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补页：五域速判表。给学员一张可当场用的判断卡。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9281160" y="1051560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18320" y="1106424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① 先看清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281160" y="1956816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418320" y="2011680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② 看人心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281160" y="2862072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418320" y="2916936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③ 推动适应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281160" y="3767328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418320" y="3822192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④ 带人机团队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281160" y="4672584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418320" y="4727448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⑤ 做决策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281160" y="5577840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418320" y="5632704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⑥ 收口落地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" y="178308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ADAPTING to CHANGE for MANAGERS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2212848"/>
            <a:ext cx="841248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穿越不确定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" y="3383280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8DC643"/>
                </a:solidFill>
                <a:latin typeface="Microsoft YaHei"/>
                <a:ea typeface="Microsoft YaHei"/>
              </a:rPr>
              <a:t>管理者的变革适应力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41248" y="4023360"/>
            <a:ext cx="1901952" cy="75895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8" y="4297680"/>
            <a:ext cx="8229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0">
                <a:solidFill>
                  <a:srgbClr val="CFDDD8"/>
                </a:solidFill>
                <a:latin typeface="Microsoft YaHei"/>
                <a:ea typeface="Microsoft YaHei"/>
              </a:rPr>
              <a:t>先看清 · 看人心 · 推动适应 · 带人机团队 · 做决策 · 收口落地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" y="5870448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1248" y="6382512"/>
            <a:ext cx="1047902" cy="1463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889150" y="6382512"/>
            <a:ext cx="1047902" cy="14630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937053" y="6382512"/>
            <a:ext cx="1047902" cy="146304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984955" y="6382512"/>
            <a:ext cx="1047902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开场 · 20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今天只谈一件事：环境变了，你的管理地图还灵吗？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00200"/>
            <a:ext cx="110642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16242E"/>
                </a:solidFill>
                <a:latin typeface="Microsoft YaHei"/>
                <a:ea typeface="Microsoft YaHei"/>
              </a:rPr>
              <a:t>我们脚下那块「工作会一直稳定」的地基，正在松动。过去几十年，职场有个心照不宣的前提——只要够努力、够专业、待得够久，路就会越走越稳。现在，这个前提第一次不成立了。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880360"/>
            <a:ext cx="11064240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本课不是教你「怎么用 AI」，是教你「怎么判断环境、带人、落地」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AI 在本课只是问题背景——是让变化加速的其中一股力量，不是主角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全天六模块，一条主线：看清 → 带人 → 推动 → 分活 → 决策 → 落地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34924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稳定，从「默认值」变成了「例外」。这不是你一个人的问题——是我们所有人正在面对的同一个新现实。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课程地图 · 六模块一条线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从看清到落地，六步走完全天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148840"/>
            <a:ext cx="1661160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148840"/>
            <a:ext cx="166116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203704"/>
            <a:ext cx="16611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① 先看清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2953512"/>
            <a:ext cx="1368552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判断环境在哪一域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429256" y="2148840"/>
            <a:ext cx="1661160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429256" y="2148840"/>
            <a:ext cx="166116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429256" y="2203704"/>
            <a:ext cx="16611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② 看人心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75560" y="2953512"/>
            <a:ext cx="1368552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接住情绪阶段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09872" y="2148840"/>
            <a:ext cx="1661160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09872" y="2148840"/>
            <a:ext cx="166116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309872" y="2203704"/>
            <a:ext cx="16611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③ 推动适应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56176" y="2953512"/>
            <a:ext cx="1368552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补齐推动路径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0488" y="2148840"/>
            <a:ext cx="1661160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190488" y="2148840"/>
            <a:ext cx="166116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90488" y="2203704"/>
            <a:ext cx="16611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④ 带人机团队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36792" y="2953512"/>
            <a:ext cx="1368552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重新分活稳人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71104" y="2148840"/>
            <a:ext cx="1661160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71104" y="2148840"/>
            <a:ext cx="166116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071104" y="2203704"/>
            <a:ext cx="16611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⑤ 做决策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17408" y="2953512"/>
            <a:ext cx="1368552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小步可逆循环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951720" y="2148840"/>
            <a:ext cx="1661160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951720" y="2148840"/>
            <a:ext cx="166116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951720" y="2203704"/>
            <a:ext cx="16611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⑥ 收口落地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98024" y="2953512"/>
            <a:ext cx="1368552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30 天行动计划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5102352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同样的管理动作，换个环境，可能从「高效」直接变成「添乱」。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写下你最近一年最大的一个变化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开场 · 破冰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每人写下：最近一年，自己工作里最大的一个变化。不用署名，写完贴到墙上。我们全场统计最常见的三类。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 3 min + 全场统计 4 min = 7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一张匿名的「变化」便签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技能变了？岗位变了？目标变了？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越具体越好：不是「工作压力大」，而是「我原来做的报表，现在系统自动出了」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看看别人的变化，和你的像不像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稳定时代的管理地图，正在失效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不是所有问题都有标准答案——先判断环境，再选择动作。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过渡到模块一：先看清你站在哪片地上。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认知模块。目标：说出稳定与不确定环境的差别，用 Cynefin 给真实问题定位。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先看清：环境变了，你的管理地图还灵吗？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Cynefin 五域（Snowden, 1999 / Snowden &amp; Boone, HBR 2007）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引入：五年前，你能想象今天的工作吗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我们脚下那块「稳定」的地基，正在松动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五年前，你能想象今天的工作，是靠现在这种方式做的吗？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以为「只要够努力、够专业、待得够久，路就会越走越稳」。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这个前提第一次不成立了——技能在贬值、标准在变、目标反复推倒、岗位存疑。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稳定，从「默认值」变成了「例外」。我们都在同一条船上。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1.1 · 四个普遍现象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哪一个，你觉得最扎心？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技能在贬值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自己最拿手的活，AI 几分钟就做完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想想你的核心技能还剩多少护城河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标准在变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昨天吃香的技能，明天可能不值钱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招人标准变了，培养方向也要变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目标在推倒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年初定的目标，三个月就要重来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不是执行不力，是外面变得太快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岗位存疑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花十年爬到的位置，突然不确定还在不在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岗位在变，不等于你的价值没了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这四件事听起来不一样，背后是同一件事：稳定的地基在松动。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本课定位：不教 AI 工具，只教适应力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1.2 · 破预期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你以为的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这课是教我「怎么用 AI」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重点是工具和提示词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AI 会替代人，很焦虑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1152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本课实际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教你「怎么判断环境、带人、落地」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重点是通用管理框架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AI 只是让变化加速的一股力量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核心是 Adapting to Change。全课用的框架，都是跟 AI 无关的通用管理框架。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能做的很多，前提是先学会看清环境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我们破的是第一个误区：「变化太快，我没办法。」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过渡到 1.3 课程地图。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1.3 · 课程地图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三条主线，把「应对变化」变成可重复的方法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3480816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看清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模块 1-2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看清环境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看清人心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056888" y="3520440"/>
            <a:ext cx="256032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340352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0352" y="2331720"/>
            <a:ext cx="3480816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40352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推动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6656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模块 3-4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推动适应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带人机团队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848600" y="3520440"/>
            <a:ext cx="256032" cy="0"/>
          </a:xfrm>
          <a:prstGeom prst="line">
            <a:avLst/>
          </a:prstGeom>
          <a:ln w="28575">
            <a:solidFill>
              <a:srgbClr val="6FA3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132064" y="2331720"/>
            <a:ext cx="3480816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32064" y="2331720"/>
            <a:ext cx="3480816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32064" y="2386584"/>
            <a:ext cx="348081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决策与落地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8368" y="3008376"/>
            <a:ext cx="3188208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模块 5-6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不确定下决策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收口 30 天行动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核心洞察：同样的管理动作，换个环境，可能从「高效」直接变成「添乱」。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1.4 ·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Cynefin 五域（Snowden, 1999）—— 先判断环境，再选择动作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286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011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3464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97180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特征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577840" y="1920240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715000" y="1920240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正确动作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509760" y="1920240"/>
            <a:ext cx="21031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46920" y="1920240"/>
            <a:ext cx="1828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管理比喻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2286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2011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清晰 Clear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3464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97180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稳定、可预测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577840" y="2633472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715000" y="2633472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感知 → 分类 → 响应（按最佳实践）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509760" y="2633472"/>
            <a:ext cx="21031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6920" y="2633472"/>
            <a:ext cx="1828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照菜谱做菜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2286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2011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错综 Complicated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97180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变量多但有序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577840" y="3346704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715000" y="3346704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感知 → 分析 → 响应（请专家分析）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509760" y="3346704"/>
            <a:ext cx="21031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646920" y="3346704"/>
            <a:ext cx="1828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请老中医把脉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2286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2011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复杂 Complex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83464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97180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充满未知、非线性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577840" y="4059936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715000" y="4059936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试探 → 感知 → 响应（小步试错）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509760" y="4059936"/>
            <a:ext cx="21031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646920" y="4059936"/>
            <a:ext cx="1828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养孩子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2286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2011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混沌 Chaotic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83464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97180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一切在失控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577840" y="4773168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715000" y="4773168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行动 → 感知 → 响应（先止损）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509760" y="4773168"/>
            <a:ext cx="21031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646920" y="4773168"/>
            <a:ext cx="1828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救火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2286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2011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失序 Disorder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2834640" y="548640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971800" y="548640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不知道在哪一域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577840" y="5486400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715000" y="5486400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先拆解，拆到能判断为止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509760" y="5486400"/>
            <a:ext cx="21031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646920" y="5486400"/>
            <a:ext cx="1828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迷路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大多数人只在第一、第二域训练过——从小被教「找正确答案」。可越来越多问题掉进第三域。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1.4 · CYNEFIN 四象限视图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每一格，对应完全相反的动作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1965960"/>
            <a:ext cx="5029200" cy="187452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167128"/>
            <a:ext cx="4480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清晰 Clear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2788920"/>
            <a:ext cx="448056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感知→分类→响应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按最佳实践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例：报销流程、打卡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80" y="1965960"/>
            <a:ext cx="5029200" cy="1874520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29400" y="2167128"/>
            <a:ext cx="4480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错综 Complicated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2788920"/>
            <a:ext cx="448056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感知→分析→响应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请专家分析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例：产线良率、成本优化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4069080"/>
            <a:ext cx="5029200" cy="187452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4270248"/>
            <a:ext cx="4480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复杂 Complex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4892040"/>
            <a:ext cx="448056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试探→感知→响应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小步试错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例：AI 转型、新业务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4069080"/>
            <a:ext cx="5029200" cy="1874520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29400" y="4270248"/>
            <a:ext cx="4480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</a:rPr>
              <a:t>混沌 Chaotic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4892040"/>
            <a:ext cx="448056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行动→感知→响应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先动手止损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例：事故、危机、信任崩塌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" y="356616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5B6B76"/>
                </a:solidFill>
                <a:latin typeface="Microsoft YaHei"/>
                <a:ea typeface="Microsoft YaHei"/>
              </a:rPr>
              <a:t>↑ 因果清晰｜↓ 因果模糊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21440" y="356616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5B6B76"/>
                </a:solidFill>
                <a:latin typeface="Microsoft YaHei"/>
                <a:ea typeface="Microsoft YaHei"/>
              </a:rPr>
              <a:t>← 答案未知｜答案可知 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08076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复杂域的「试探」= 小步、可逆、快反馈——不是乱试。域会漂移，要定期重判。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1.4 · 随堂抢答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随堂检验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「团队要上线一套 AI 客服系统」，属于哪一域？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清晰域——有标准做法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错综域——请专家就能算清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复杂域——没有现成答案，得小步试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21208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526694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526694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混沌域——已经失控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526694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0807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正确：复杂域。该不该上、怎么上、效果如何，没人能事先算出来——只能小步试点、看反馈、边试边调。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1.5 用错域的代价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把复杂域的问题，当成错综域来管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一家零售公司上 AI 选品系统。管理者当成「有标准答案」来管：3 个月上线、5 个里程碑、每周 KPI 汇报、明确责任人。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用错综域的方法（详细计划 + 专家方案 + 严格 KPI）去管一个复杂域问题。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这本质是复杂域——只能小步试点、快速看反馈、边试边调，同时做好人的工作。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三个月后项目僵住，团队走了两个人。方法越用力，反弹越大。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同一套动作，在不同的域里，效果可能完全相反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1.5 · 复盘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用错域（当错综管）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定死里程碑 + 每周 KPI 汇报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全面铺开，不留退路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出问题就加大力度、换人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1152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换复杂域打法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先小范围试点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快速看反馈、边试边调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同步做人的工作（接住情绪）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方法没有绝对好坏，匹配环境才是关键。用错域的方法，越努力越受伤。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我一直在用哪一域的方法？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1.6 · 自我诊断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拿出一件你最近正在头疼的真实的事（团队转型 / 岗位调整 / 新业务不达预期 / AI 落地不顺）。写下：① 它属于哪个域？② 我原来用的是哪一域的方法？③ 现在应该换成哪一域的方法？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 5 min + 小组 3 min + 分享 2 min = 10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完成《环境-动作判断卡》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此处只诊断、不给完整方案——怎么推动、怎么决策，在模块 3-5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误区一：什么都往复杂域放（报销流程永远在清晰域）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误区二：域是永久的（域会漂移，要定期重判）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1.4 · 四个域的职场实例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先判断「这是哪片地」，再选动作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26080" y="1920240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63240" y="1920240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职场实例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0" y="1920240"/>
            <a:ext cx="33832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66760" y="1920240"/>
            <a:ext cx="3108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你首先该做的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清晰 Clear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6080" y="2633472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63240" y="2633472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报销审批、打卡考勤、标准客服话术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2633472"/>
            <a:ext cx="3383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6760" y="2633472"/>
            <a:ext cx="3108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照现成流程走，别过度讨论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错综 Complicated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26080" y="3346704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063240" y="3346704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产线良率提升、成本结构优化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0" y="3346704"/>
            <a:ext cx="3383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66760" y="3346704"/>
            <a:ext cx="3108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请专家分析，算清了再动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复杂 Complex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926080" y="4059936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063240" y="4059936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转型、新业务探索、组织变革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29600" y="4059936"/>
            <a:ext cx="3383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366760" y="4059936"/>
            <a:ext cx="3108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小范围试点，看反馈，边试边调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混沌 Chaotic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926080" y="4773168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063240" y="4773168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突发事故、舆情危机、核心员工集体离职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229600" y="4773168"/>
            <a:ext cx="3383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66760" y="4773168"/>
            <a:ext cx="3108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先动手止血，别先开会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大多数管理者的训练都集中在第一、第二域——但今天越来越多的问题掉进第三域。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今天在清晰域，明天可能掉进复杂域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1.4 · 域会漂移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以为域是固定的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把流程写死，一次定终身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用去年的打法处理今年的问题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环境变了，方法不换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1152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域是动态的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定期重判「这是哪片地」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域漂移时，方法也要换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从清晰域漂到复杂域，最危险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域会漂移——这是本模块最容易被忽略的一点。判断一次不够，要定期重判。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在错误的域里努力，越努力越偏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你现在能判断「这是哪片地」了——但地里还有人。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模块一收束 + 过渡模块二：变化最先冲击的不是流程，是人。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看清了地，接着要看人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同一片地上，不同的人站在不同的地方。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过渡到模块二：环境判断之后，是人心判断。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看清了地，接着要看人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但很多管理者一上来就着急「改行为」，却没意识到：人还在告别昨天。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为模块二「看人心」把情绪这条线引出来。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认知+共情模块。目标：区分变化与过渡，识别团队情绪阶段与对应动作。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看人心：变化中的情绪曲线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布里奇斯过渡三阶段（William Bridges,《Transitions》1991/2003）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2.1 为什么讲道理没用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你宣布了变化，团队表面接受、暗地抵触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你宣布了一个变化，讲得很清楚，台下没人反对。你以为过了。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一周后发现：有人暗暗不配合、阳奉阴违、嘴上说好手上不动。你越催他越慢，越解释他越不信。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人抗拒的不是变化本身，是「失去」——失去掌控感、安全感、身份感。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用逻辑（讲道理）去解决情绪，注定无效。先处理「失去」，再谈前进。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2.1 · 变化的「三层失去」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他失去的，不只是那份活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2148840"/>
            <a:ext cx="3383280" cy="2788920"/>
          </a:xfrm>
          <a:prstGeom prst="roundRect">
            <a:avLst>
              <a:gd name="adj" fmla="val 12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350008"/>
            <a:ext cx="3383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掌控感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017520"/>
            <a:ext cx="29260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我说了算的那部分，没了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4023360"/>
            <a:ext cx="2834640" cy="713232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4087368"/>
            <a:ext cx="2615184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1">
                <a:solidFill>
                  <a:srgbClr val="4C9BE0"/>
                </a:solidFill>
                <a:latin typeface="Microsoft YaHei"/>
                <a:ea typeface="Microsoft YaHei"/>
              </a:rPr>
              <a:t>越抓越乱 → 先给回一点控制权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023360" y="354330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389120" y="2148840"/>
            <a:ext cx="3383280" cy="2788920"/>
          </a:xfrm>
          <a:prstGeom prst="roundRect">
            <a:avLst>
              <a:gd name="adj" fmla="val 12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89120" y="2350008"/>
            <a:ext cx="3383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安全感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017520"/>
            <a:ext cx="29260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我知道明天会怎样的确定，没了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63440" y="4023360"/>
            <a:ext cx="2834640" cy="713232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73168" y="4087368"/>
            <a:ext cx="2615184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1">
                <a:solidFill>
                  <a:srgbClr val="2A9D8F"/>
                </a:solidFill>
                <a:latin typeface="Microsoft YaHei"/>
                <a:ea typeface="Microsoft YaHei"/>
              </a:rPr>
              <a:t>越讲道理越抵触 → 先给确定性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772400" y="354330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8138160" y="2148840"/>
            <a:ext cx="3383280" cy="2788920"/>
          </a:xfrm>
          <a:prstGeom prst="roundRect">
            <a:avLst>
              <a:gd name="adj" fmla="val 12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38160" y="2350008"/>
            <a:ext cx="33832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身份感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6760" y="3017520"/>
            <a:ext cx="292608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</a:rPr>
              <a:t>我是谁、我值什么，被重新定义了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412480" y="4023360"/>
            <a:ext cx="2834640" cy="713232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522208" y="4087368"/>
            <a:ext cx="2615184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1">
                <a:solidFill>
                  <a:srgbClr val="6FA32E"/>
                </a:solidFill>
                <a:latin typeface="Microsoft YaHei"/>
                <a:ea typeface="Microsoft YaHei"/>
              </a:rPr>
              <a:t>越谈未来越焦虑 → 先确认他的价值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138928"/>
            <a:ext cx="109728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三层都是情绪，不是逻辑。用逻辑解决情绪，注定无效。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2.2 ·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布里奇斯过渡三阶段（Bridges, 1991）—— 变化是事件，过渡是过程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阶段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2608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6324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人的心理状态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0" y="192024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06440" y="192024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典型表现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95360" y="1920240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732520" y="1920240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管理动作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① 结束 Ending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92608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06324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在告别旧的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0" y="263347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806440" y="263347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怀念过去、消极、抗拒、找旧的好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595360" y="2633472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732520" y="2633472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承认失去——公开承认「我们确实失去了一些东西」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② 中立区 Neutral Zone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92608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06324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旧的没了、新的没来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0" y="3346704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806440" y="3346704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混乱、焦虑、低效、反复、情绪化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595360" y="3346704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732520" y="3346704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给结构——给清晰的短期安排、给节奏、给陪伴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③ 新开始 New Beginning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92608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06324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看到新的可能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0" y="4059936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806440" y="4059936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重新投入、有干劲、看到希望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595360" y="4059936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732520" y="4059936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给意义——把新做法跟个人价值连起来，给认可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变化是外在的事件，过渡是内心的过程。宣布变化只要 5 分钟，走完过渡可能要 5 个月。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最常见的错：跳过「结束期」，直接谈「新开始」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2.2 · 关键辨析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错误顺序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一宣布变化就马上讲愿景、讲未来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用「新的更好」去覆盖「失去」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急着让人「向前看」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1152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正确顺序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先郑重地跟「旧的」告别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承认失去，接住情绪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再谈「新的」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人心还停在「告别旧的」那儿，你说的「新开始」他一个字都听不进去。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2.3 · 识别信号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三阶段行为信号表——一眼看出团队在哪一段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阶段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00400" y="1920240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337560" y="1920240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情绪信号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0" y="192024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06440" y="192024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行为信号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95360" y="1920240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732520" y="1920240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语言信号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结束 Ending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2633472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337560" y="2633472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怀念、失落、焦虑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0" y="263347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806440" y="263347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消极、拖延、挑刺、不配合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595360" y="2633472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732520" y="2633472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「以前多好」「现在这样不行」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中立区 Neutral Zone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00400" y="3346704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337560" y="3346704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混乱、烦躁、疲惫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0" y="3346704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806440" y="3346704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低效、反复、推诿、各干各的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595360" y="3346704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732520" y="3346704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「到底要我干嘛」「怎么又变了」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新开始 New Beginning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200400" y="4059936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337560" y="4059936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希望、投入、踏实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0" y="4059936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806440" y="4059936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主动、协作、提建议、带新人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595360" y="4059936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732520" y="4059936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「这样挺好」「我来试试」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团队往往是「混合状态」——有人早、有人晚。重点盯最危险的「中立区」。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2.4 · 阶段动作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每个阶段，配不同的动作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结束期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承认失去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公开承认「我们确实失去了一些东西」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中立区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给结构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短期目标是什么、这周干哪几件事、找谁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新开始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给意义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把新做法跟个人价值连起来，及时认可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通用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分开看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老员工可能在结束期，新人可能已在新开始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会读三个阶段，是管理者接住人心的第一步。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给团队做一次「情绪阶段诊断」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2.4 · 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① 判断你团队当前主要处在哪一阶段；② 找出 1-2 个人的具体信号；③ 写下这个阶段你该做的第一个动作。小组内同一阶段的人交流「你打算怎么接住」。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 5 min + 小组 5 min + 分享 2 min = 12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完成《团队变化情绪诊断卡》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误区一：团队都一个阶段（混合状态是常态）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误区二：赶紧把人推进新开始（跳过结束期等于埋雷）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误区三：诊断完就完事（诊断是为了行动）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2.2 · 变化 VS 过渡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Bridges 最核心的一对区分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维度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192024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429000" y="192024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变化 Change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920240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01000" y="1920240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过渡 Transition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是什么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91840" y="2633472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29000" y="2633472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外在的事件（换系统、调岗、上 AI）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63840" y="2633472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01000" y="2633472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内心的过程（接受、消化、重新站稳）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时间尺度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91840" y="3346704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29000" y="3346704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可以宣布、可以定日期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0" y="3346704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01000" y="3346704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没有截止日，因人而异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管理者常犯的错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91840" y="4059936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429000" y="4059936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以为「通知到了」就等于「完成了」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63840" y="4059936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001000" y="4059936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忽略了：人还在心里走他的路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你要管的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291840" y="4773168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429000" y="4773168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变化的进度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863840" y="4773168"/>
            <a:ext cx="3749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001000" y="4773168"/>
            <a:ext cx="3474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过渡的节奏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宣布变化只要 5 分钟，走完过渡可能要 5 个月——这是管理者最大的时间误判。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2.4 · 你在哪个位置？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管理者自己的过渡，也在这条曲线上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我也有结束期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承认自己的不舍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你可能比团队更早进入，或更晚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我可能在中立区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自己也乱着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先稳住自己，才稳住团队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我急着到新开始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想把团队一把拽过去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急于求成，反而拉长中立区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我该做什么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先接自己，再接团队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管理者的情绪，团队看得见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别忘了：管理者自己也在这条曲线上。先照顾好自己，才接得住团队。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先承认失去，才能走向新开始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你看清了环境，也接住了人心——但为什么很多变化，还是推不动？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模块二收束 + 过渡模块三：变化推不动，缺的不是压力，是路径。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方法+演练模块，全课的「引擎」。目标：诊断卡在哪一环，设计推动路径。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推动适应：把「要变」变成「我要变」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ADKAR（Prosci / Jeff Hiatt, 1998）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3.1 为什么下命令推不动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推到一半，就推不动了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变化推到一半卡住——有人观望、有人敷衍、有人明着反对。你的反应：多开会、多强调、KPI 定得更死。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以为员工是「不想听你的」，于是不断加大压力。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他们是「还没准备好」——你只告诉他们「要变」，没说「怎么变」「变了对我有什么好处」。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你越用力，它越僵。你站在新地方喊「快过来」，喊得再大声也没用——因为你没修路。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3.2 ·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ADKAR 五要素（Prosci / Hiatt, 1998）—— 顺序不能跳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1964131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① 认知</a:t>
            </a:r>
          </a:p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Awareness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知道「为什么要变」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缺了它：「凭什么要变？」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动作：讲清「不变的代价」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540203" y="3520440"/>
            <a:ext cx="256032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823667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823667" y="2331720"/>
            <a:ext cx="1964131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23667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② 意愿</a:t>
            </a:r>
          </a:p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Desire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69971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愿意参与、支持变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缺了它：「变了对我没好处」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动作：回应个人得失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815230" y="3520440"/>
            <a:ext cx="256032" cy="0"/>
          </a:xfrm>
          <a:prstGeom prst="line">
            <a:avLst/>
          </a:prstGeom>
          <a:ln w="28575">
            <a:solidFill>
              <a:srgbClr val="6FA3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098694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098694" y="2331720"/>
            <a:ext cx="1964131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98694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③ 知识</a:t>
            </a:r>
          </a:p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Knowledge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44998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知道「怎么变」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缺了它：「我不知道该怎么做」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动作：培训、示范、SOP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090258" y="3520440"/>
            <a:ext cx="256032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7373722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73722" y="2331720"/>
            <a:ext cx="1964131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73722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④ 能力</a:t>
            </a:r>
          </a:p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Ability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20026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真的「做得到」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缺了它：「我试了，但做不到」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动作：试错空间、辅导、陪跑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9365285" y="3520440"/>
            <a:ext cx="256032" cy="0"/>
          </a:xfrm>
          <a:prstGeom prst="line">
            <a:avLst/>
          </a:prstGeom>
          <a:ln w="28575">
            <a:solidFill>
              <a:srgbClr val="F89C3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9648749" y="2331720"/>
            <a:ext cx="1964131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648749" y="2331720"/>
            <a:ext cx="1964131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48749" y="2386584"/>
            <a:ext cx="1964131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⑤ 强化</a:t>
            </a:r>
          </a:p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Reinforcement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95053" y="3008376"/>
            <a:ext cx="1671523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持续做下去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缺了它：「热闹一阵，又回去了」</a:t>
            </a:r>
          </a:p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动作：认可、复盘、机制固化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前两步（认知、意愿）是「愿不愿」的问题；后三步（知识、能力、强化）是「会不会」的问题。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大多数变化，卡在「意愿」这一环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你给一个不想学开车的人，硬塞一本说明书——这就是「没诊断就开药」。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常见误判：以为员工「不会做」（K/A），其实是「不愿做」（D）。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3.3 · 诊断卡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用 ADKAR 诊断「卡在哪一环」—— 先诊断，再开药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你听到的话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40480" y="192024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77640" y="192024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缺失的环节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0" y="1920240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69480" y="1920240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药方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「为什么要变？」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40480" y="263347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977640" y="263347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认知 Awareness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32320" y="2633472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69480" y="2633472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讲清「不变的代价」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「变了对我没好处」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840480" y="334670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977640" y="334670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意愿 Desire（最常缺）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32320" y="3346704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69480" y="3346704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回应个人得失——「这对你意味着什么」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「我不知道怎么做」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40480" y="4059936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977640" y="4059936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知识 Knowledge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132320" y="4059936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69480" y="4059936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培训、示范、SOP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「我做不到」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840480" y="4773168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977640" y="4773168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能力 Ability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132320" y="4773168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269480" y="4773168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试错空间、辅导、陪跑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「又变回去了」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840480" y="548640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977640" y="548640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强化 Reinforcement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32320" y="5486400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269480" y="5486400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认可、复盘、机制化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你以后遇到「推不动」，别急着发火——先当医生，问三句：他知道为什么变吗？他愿意吗？他会做吗？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设计一个真实变化的 ADKAR 推动路径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3.4 · 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选一个你正在推的变化（团队 AI 落地 / 岗位调整 / 流程重构），用 ADKAR 五要素逐项设计推动动作：① 认知怎么讲清为什么？② 意愿怎么回应个人得失？③ 知识给什么训练？④ 能力给什么练习场？⑤ 强化怎么固化？特别标出「卡住的那一环」。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 8 min + 小组互评 6 min + 分享 4 min = 18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完成《ADKAR 变化推动设计表》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误区一：一上来就做 K（培训）——先诊断，多数先补 D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误区二：把「讲道理」当补意愿——意愿回应的是「我」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误区三：五步平均用力——哪一环最弱就集中补哪一环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3.2 · ADKAR 时间轴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五步不是同时发力，是有前后顺序的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阶段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26080" y="192024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63240" y="192024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员工心里的话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0" y="1920240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69480" y="1920240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如果缺了这一环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A 认知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6080" y="263347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63240" y="2633472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我知道为什么要变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32320" y="2633472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69480" y="2633472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「凭什么变？」——消极抵抗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D 意愿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26080" y="3346704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063240" y="3346704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我愿意参与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32320" y="3346704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69480" y="3346704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「跟我有什么关系」——观望敷衍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K 知识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926080" y="4059936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063240" y="4059936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我知道怎么做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132320" y="4059936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69480" y="4059936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「我不知道该怎么干」——手足无措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A 能力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926080" y="4773168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063240" y="4773168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我做得到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132320" y="4773168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269480" y="4773168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「试了，做不到」——挫败回退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R 强化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926080" y="548640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063240" y="548640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我要持续做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32320" y="5486400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269480" y="5486400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「热闹一阵，又回去了」——反弹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真实项目里，五个环节往往同时存在缺口——但你要先找到那个「阻塞整个链条」的一环。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「推不动」的诊断，先诊断再开药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3.3 · 别拿感冒药治胃病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常见误判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以为员工「不会做」→ 加培训（K）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以为员工「不想听」→ 加压（罚）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跳过诊断，直接上措施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1152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正确做法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先问：他知道为什么变吗？（A）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再问：他愿意吗？（D，最常缺）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最后才问：他会做吗？（K/A）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用错药，越治越重。管理者要学会「当医生」，先诊断卡在哪一环。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补 D（意愿），说的是「我」，不是「我们」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3.4 · 一句话打动意愿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针对你那个真实变化，写下三句话：① 讲清「不变的代价」（补 A）；② 讲清「这对你意味着什么」（补 D）；③ 给一个「你明天就能做的第一步」（补 K）。两两演练，互相检查：那句话说心动了吗？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 4 min + 两两 3 min = 7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三句推动话术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补意愿的关键：把「组织的好处」翻译成「你的好处」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别说「为了公司」，要说「为了你」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一句听得进去的话，胜过十场宣贯会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员工不是不想变，是还没「准备好」变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推动变化，最难的一环，在「人 + AI」混在一起的时候。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模块三收束 + 过渡模块四：全天最重的模块。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方法+演练模块。目标：重新分配人机任务与权责，稳住替代焦虑。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带「人 + AI」混合团队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人在回路 HITL（Parasuraman &amp; Riley, 1997）· 配角：认知外包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4.1 岗位被重新定义，该怎么想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你第一反应是不是「我要决定裁谁」？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来了，很多管理者第一反应是：我是不是要决定裁谁？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被带偏了——把「AI 改变团队」等同于「我要裁人」。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来之前「有什么人干什么活」；AI 来之后「活可以被拆开重新分」——管理者的任务从「管人」变成「重新分活」。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改变的是「任务的分配」，不是「人的价值」。你不是在裁他，是在给他换活。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4.2 ·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人在回路 HITL（Parasuraman &amp; Riley, 1997）—— 核心是「人在哪儿」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14800" y="192024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251960" y="192024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人机关系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06640" y="192024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43800" y="192024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适用场景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全自动 Full Automation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14800" y="263347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251960" y="263347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全权处理，人不管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06640" y="263347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43800" y="2633472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低风险、高频、标准化（自动排班、简单分类）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人在环中 Human-in-the-loop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0" y="334670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251960" y="334670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出建议，人做最终决定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06640" y="3346704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43800" y="3346704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中高风险、需判断（录用筛选、方案定稿）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人在环上 Human-on-the-loop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114800" y="4059936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251960" y="4059936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执行，人监督、可随时接管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06640" y="4059936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543800" y="4059936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需持续监控（自动风控、异常报警）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人在环外 Human-out-of-the-loop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114800" y="4773168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251960" y="4773168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人完全在流程外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406640" y="4773168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543800" y="4773168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极低风险（自动备份）——慎用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不是「全交给 AI」或「全不信任 AI」——而是根据任务风险，决定「人在哪个位置」。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4.2 · HITL 两个关键问题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每个环节都要问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决策权归谁？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最终谁拍板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每个环节都问「最后谁负责」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什么情况人必须介入？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预设触发条件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「AI 处理不了时必须交给人」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高风险怎么放？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人留在回路里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人的命运 / 重大责任 / 价值观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认知外包的坑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判断得自己下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越依赖 AI 思考，自己越不会思考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你划的不是「AI 能不能做」，而是「人在哪儿」。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分活三步：分类 → 定模式 → 划红线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4.3 · 重新分配任务与权责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三条 AI 红线（不可越过）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涉及「人的命运」的决定——录用/解雇/绩效，人拍板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涉及重大风险、重大责任的决定——人担责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涉及价值观/伦理的判断——人定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1152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任务分三类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AI 做：标准化、高频、低风险 → 全自动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人做：需判断、需关系、需担责 → 人主导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人机协作：AI 出初稿，人审改拍板 → 人在环中/环上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出了事，担责的是你，不是 AI。最后的判断，得你自己下。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4.4 · 稳住「被取代的恐惧」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当下属问「我会不会被取代」，你要走三步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2148840"/>
            <a:ext cx="3383280" cy="2560320"/>
          </a:xfrm>
          <a:prstGeom prst="roundRect">
            <a:avLst>
              <a:gd name="adj" fmla="val 12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350008"/>
            <a:ext cx="3383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0">
                <a:solidFill>
                  <a:srgbClr val="FFFFFF"/>
                </a:solidFill>
                <a:latin typeface="Microsoft YaHei"/>
                <a:ea typeface="Microsoft YaHei"/>
              </a:rPr>
              <a:t>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926080"/>
            <a:ext cx="3383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关系门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474720"/>
            <a:ext cx="3017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FFFFFF"/>
                </a:solidFill>
                <a:latin typeface="Microsoft YaHei"/>
                <a:ea typeface="Microsoft YaHei"/>
              </a:rPr>
              <a:t>对方信你吗？安全吗？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4069080"/>
            <a:ext cx="2834640" cy="50292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4123944"/>
            <a:ext cx="283464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1">
                <a:solidFill>
                  <a:srgbClr val="4C9BE0"/>
                </a:solidFill>
                <a:latin typeface="Microsoft YaHei"/>
                <a:ea typeface="Microsoft YaHei"/>
              </a:rPr>
              <a:t>没打开 → 说什么都防御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023360" y="342900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389120" y="2148840"/>
            <a:ext cx="3383280" cy="2560320"/>
          </a:xfrm>
          <a:prstGeom prst="roundRect">
            <a:avLst>
              <a:gd name="adj" fmla="val 12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89120" y="2350008"/>
            <a:ext cx="3383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0">
                <a:solidFill>
                  <a:srgbClr val="FFFFFF"/>
                </a:solidFill>
                <a:latin typeface="Microsoft YaHei"/>
                <a:ea typeface="Microsoft YaHei"/>
              </a:rPr>
              <a:t>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9120" y="2926080"/>
            <a:ext cx="3383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事实门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3474720"/>
            <a:ext cx="3017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FFFFFF"/>
                </a:solidFill>
                <a:latin typeface="Microsoft YaHei"/>
                <a:ea typeface="Microsoft YaHei"/>
              </a:rPr>
              <a:t>是可验证的行为吗？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663440" y="4069080"/>
            <a:ext cx="2834640" cy="50292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63440" y="4123944"/>
            <a:ext cx="283464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1">
                <a:solidFill>
                  <a:srgbClr val="2A9D8F"/>
                </a:solidFill>
                <a:latin typeface="Microsoft YaHei"/>
                <a:ea typeface="Microsoft YaHei"/>
              </a:rPr>
              <a:t>没打开 → 只能反驳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772400" y="342900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8138160" y="2148840"/>
            <a:ext cx="3383280" cy="2560320"/>
          </a:xfrm>
          <a:prstGeom prst="roundRect">
            <a:avLst>
              <a:gd name="adj" fmla="val 12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8160" y="2350008"/>
            <a:ext cx="3383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0">
                <a:solidFill>
                  <a:srgbClr val="FFFFFF"/>
                </a:solidFill>
                <a:latin typeface="Microsoft YaHei"/>
                <a:ea typeface="Microsoft YaHei"/>
              </a:rPr>
              <a:t>🚪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38160" y="2926080"/>
            <a:ext cx="3383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  <a:ea typeface="Microsoft YaHei"/>
              </a:rPr>
              <a:t>未来门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21040" y="3474720"/>
            <a:ext cx="3017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FFFFFF"/>
                </a:solidFill>
                <a:latin typeface="Microsoft YaHei"/>
                <a:ea typeface="Microsoft YaHei"/>
              </a:rPr>
              <a:t>下一步是什么？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412480" y="4069080"/>
            <a:ext cx="2834640" cy="50292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412480" y="4123944"/>
            <a:ext cx="283464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1">
                <a:solidFill>
                  <a:srgbClr val="6FA32E"/>
                </a:solidFill>
                <a:latin typeface="Microsoft YaHei"/>
                <a:ea typeface="Microsoft YaHei"/>
              </a:rPr>
              <a:t>没打开 → 不知道往哪走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029200"/>
            <a:ext cx="109728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顺序不可调换：先修关系 → 再摆事实 → 最后给方向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为什么「不会的，你放心」最没用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4.4 · 话术对照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毒性回应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「不会的，放心啦」——空承诺 + 否认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「想那么多干嘛，先干好眼前的」——回避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「这有什么好怕的」——火上浇油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1152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正确三步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承认：「这个岗位的部分任务，确实会变」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锚点：「但 XX 不会变，比如你的经验判断」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路径：「我打算帮你补上 YY，一起定个学习计划」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承认，是接住「结束期」的情绪（模块 2）；给路径，是解决「意愿和知识」的问题（模块 3）。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设计一张「人机混合团队分工表」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4.5 · 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拿出自己团队，列出 8-10 项主要工作，逐项填表：任务 | 分类（AI/人/协作）| 模式（全自动/环中/环上）| 是否红线 | 谁最终拍板。标出「AI 红线」，写下一句「稳住团队」的沟通开场。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 8 min + 小组互评 3 min + 分享 2 min = 13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完成《人机混合团队分工表》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误区一：AI 能做的就全给 AI（忘了问「人要不要在回路里」）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误区二：只分活，不管人（活分完，人心必须同步接住）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误区三：一次性分完就固定（任务分工要随 AI 能力演进重审）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4.1 · 三个心理转变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从「谁该被裁」转到「活怎么重分」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从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1920240"/>
            <a:ext cx="70408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09160" y="1920240"/>
            <a:ext cx="6766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转到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谁该被裁？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0" y="2633472"/>
            <a:ext cx="7040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09160" y="2633472"/>
            <a:ext cx="6766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活怎么重分？——先分活，再看需要什么能力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AI 会替代人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0" y="3346704"/>
            <a:ext cx="7040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09160" y="3346704"/>
            <a:ext cx="6766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会改变任务——替代的是任务，不是人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效率优先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0" y="4059936"/>
            <a:ext cx="7040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09160" y="4059936"/>
            <a:ext cx="6766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效率 + 人心——活分完了，人心没接住，照样崩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管理者的核心任务，从「管人」变成「重新分活」——先分活，再看要培养什么人。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4.2 · HITL 招聘实例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同一件事，用错模式，风险完全不同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全自动 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AI 说不要就淘汰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可能因偏见筛掉最适合的人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人在环中 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AI 筛候选，人拍板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AI 提效，人担判断责任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人在环上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AI 初筛，人抽检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适合量大、风险中等场景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回收小结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自动化程度要匹配人的介入权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高风险的事，人必须留在回路里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你划的不是「AI 能不能做」，而是「人在哪儿」。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定好分工后，怎么跟团队开这个会？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4.5 · 稳住团队开场话术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针对你的分工表，写一段 3 句话的开场：① 承认变化（「我们的一些活确实会变」）；② 说明不变（「但 XX 不会变」）；③ 给出路径（「接下来我们会一起补上 YY」）。两人演练，一人扮最慌的成员。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 3 min + 两两 4 min = 7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一段稳住团队的开场话术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先说「变」的部分，再用「不变」接住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不要空承诺「什么都不变」——会被拆穿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给出路径比给出安慰更有用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管理者不是「用 AI 裁人」，而是重新分好活、稳住人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人会慌、活要重排——但你发现没有，这一整天，你其实一直在做决定。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模块四收束 + 过渡模块五：不确定下，决定怎么做，才是最难的。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方法+演练模块。目标：用 OODA 走一遍真实决策，找到可逆的小动作。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不确定下做决策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OODA 循环（John Boyd）· 配角：双系统（Kahneman, 2011）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5.1 为什么「等想清楚」是陷阱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老板说「我们再观察观察」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有家公司看到 AI 客服的趋势，老板说「我们再观察观察」。观察了半年。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以为「等信息更全了再决定」是谨慎，其实在不确定环境里这是陷阱。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信息永远等不全（信息是边走边出的）；窗口期会关闭；你不决定，其实也选择了「保持现状」。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同行已跑通，客户体验拉开差距，才急着上——窗口期已经关了。他不是没能力，是卡在「等想清楚」。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5.2 ·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OODA 循环（John Boyd）—— 速度与调整，比「一次做对」更重要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305" y="2349094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>
            <a:off x="6096305" y="3886200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4221785" y="3886200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4221785" y="2349094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678985" y="1873606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24705" y="191018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① 观察 Observe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4705" y="2330806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现在发生了什么？</a:t>
            </a:r>
          </a:p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收集当下最相关的信息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53505" y="3410712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9225" y="344728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② 调整 Orient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99225" y="386791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这意味着什么？</a:t>
            </a:r>
          </a:p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结合经验理解信息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78985" y="4947818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24705" y="4984394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③ 决策 Decide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24705" y="540501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我现在最好做什么？</a:t>
            </a:r>
          </a:p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选一个当前最好的行动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04465" y="3410712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850185" y="344728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④ 行动 Act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50185" y="386791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去做，立刻看反馈</a:t>
            </a:r>
          </a:p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行动要「可逆」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1722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循环是往复的：行动之后马上回到观察。先动小步（可撤回、成本低、反馈快），验证了再加大。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5.2 · 两个关键点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OODA 的精髓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速度 &gt; 完美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调整最快的赢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空战里「打得最准的」常输给「调整最快的」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行动要「可逆」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先动小步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小的、能撤回的、成本低的，验证对了再加大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第二步最易错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调整（Orient）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别用直觉秒判——关键决定强制自己慢下来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别陷分析瘫痪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动起来才看清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不确定里，信息是「边走边冒」的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配角：双系统理论（Kahneman, 2011）——系统 1 快思考省力但易偏，关键判断用系统 2 慢下来。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决策的启动键：小、可逆、反馈快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5.3 · 找可逆的小动作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拿自己手头一个正在纠结的不确定决定。写下「第一个可逆的小动作」（满足：小、可逆、反馈快），再写「多久看反馈 + 反馈不好怎么办」。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 3 min + 分享 1 min = 4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一个可逆的小动作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错误做法：要么一直纠结不动，要么直接宣布「全员必须用」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正确做法：先选一个小场景试点（如两个人、一条流程、两周看结果）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用一个小动作，把「想不清楚的大决定」变成「能看清的小实验」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用 OODA 走一遍真实决策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5.4 · 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拿一个真实的不确定决策（新业务 / 人员调整 / AI 落地方向），逐项写 OODA 四步：① 观察：现在最相关的信息是什么？② 调整：这意味着什么？③ 决策：当前最好的行动是什么？④ 行动：那个「可逆的小动作」是什么？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 7 min + 小组互评 4 min + 分享 2 min = 13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完成《OODA 决策速用卡》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误区一：OODA 就是快（快是为了循环，不是为了莽）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误区二：小动作太小没意义（它是为了拿到真反馈）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误区三：走一遍就完了（OODA 是循环，要回到观察）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不确定下，决策能力不是「算得准」，而是「动得快、调得准」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五套工具你都拿到了——最后一步，是收成一张你自己能带走的行动表。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模块五收束 + 过渡模块六：收口。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整合+转化模块。目标：制定 30 天适应力行动计划，明确第一个可逆小动作。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收口：你的 30 天适应力行动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五框架整合（Cynefin / Bridges / ADKAR / HITL / OODA）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6.1 · 全课整合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六模块一条线，五框架一个系统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1584960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15849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1584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看清环境</a:t>
            </a:r>
          </a:p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Cynefin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129235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在哪片地？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61032" y="3520440"/>
            <a:ext cx="256032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444496" y="2331720"/>
            <a:ext cx="1584960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444496" y="2331720"/>
            <a:ext cx="158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444496" y="2386584"/>
            <a:ext cx="1584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看懂人心</a:t>
            </a:r>
          </a:p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Bridges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90800" y="3008376"/>
            <a:ext cx="129235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人心走到哪？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056888" y="3520440"/>
            <a:ext cx="256032" cy="0"/>
          </a:xfrm>
          <a:prstGeom prst="line">
            <a:avLst/>
          </a:prstGeom>
          <a:ln w="28575">
            <a:solidFill>
              <a:srgbClr val="6FA3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340352" y="2331720"/>
            <a:ext cx="1584960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40352" y="2331720"/>
            <a:ext cx="1584960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40352" y="2386584"/>
            <a:ext cx="1584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推动适应</a:t>
            </a:r>
          </a:p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ADKAR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86656" y="3008376"/>
            <a:ext cx="129235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怎么推得动？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952744" y="3520440"/>
            <a:ext cx="256032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6236208" y="2331720"/>
            <a:ext cx="1584960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36208" y="2331720"/>
            <a:ext cx="1584960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36208" y="2386584"/>
            <a:ext cx="1584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带人机团队</a:t>
            </a:r>
          </a:p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HITL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82512" y="3008376"/>
            <a:ext cx="129235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活怎么分？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7848600" y="3520440"/>
            <a:ext cx="256032" cy="0"/>
          </a:xfrm>
          <a:prstGeom prst="line">
            <a:avLst/>
          </a:prstGeom>
          <a:ln w="28575">
            <a:solidFill>
              <a:srgbClr val="F89C3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8132064" y="2331720"/>
            <a:ext cx="1584960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32064" y="2331720"/>
            <a:ext cx="1584960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132064" y="2386584"/>
            <a:ext cx="1584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做决策</a:t>
            </a:r>
          </a:p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OODA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78368" y="3008376"/>
            <a:ext cx="129235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决定怎么做？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9744456" y="3520440"/>
            <a:ext cx="256032" cy="0"/>
          </a:xfrm>
          <a:prstGeom prst="line">
            <a:avLst/>
          </a:prstGeom>
          <a:ln w="28575">
            <a:solidFill>
              <a:srgbClr val="E0A8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10027920" y="2331720"/>
            <a:ext cx="1584960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0027920" y="2331720"/>
            <a:ext cx="158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027920" y="2386584"/>
            <a:ext cx="15849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收口落地</a:t>
            </a:r>
          </a:p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30 天行动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174224" y="3008376"/>
            <a:ext cx="129235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带走什么？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模块 1 的「复杂域试探」= 模块 5 的「可逆小动作」；模块 2 的「结束期」= 模块 4 的「承认恐惧」。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6.2 · 核心工具带走件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两件明天就能用的工具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《变革适应力速查卡》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五框架速查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遇到变化先翻一遍，判断该用哪个框架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《30 天适应力行动计划》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按周拆解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课后 30 天，按周执行、按周复盘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关键提醒 · 模块 1-3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看清 + 看人 + 推动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复杂域要试探 / 别跳结束期 / 先诊断缺哪环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关键提醒 · 模块 4-6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分活 + 决策 + 落地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人机核心是人在哪儿 / 别等想清楚 / AI 只作背景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带走的不只是笔记，是两件「明天就能用」的工具。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6.3 · 30 天行动框架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按周走，把一天所学落到未来四周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36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重点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0" y="1920240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23560" y="1920240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用什么框架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1 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8036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判断 + 接人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0" y="2633472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23560" y="2633472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Cynefin（判断在哪片地）+ Bridges（看人心）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2-3 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推动 + 分活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0" y="3346704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23560" y="3346704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ADKAR（补路径）+ HITL（分活）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4 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4320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决策 + 复盘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0" y="4059936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23560" y="4059936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OODA（小步推进）+ 五框架整合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行动计划的四要素：① 场景 ② 框架（2-3 个）③ 分周动作 ④ 第一个可逆的小动作 + 成功的样子。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制定我的 30 天适应力行动计划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6.3 · 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① 选团队里最紧迫的一个变化场景；② 选 2-3 个框架；③ 分周动作（第 1 周 / 第 2-3 周 / 第 4 周）；④ 写下「第一个可逆的小动作」和「成功的样子」。两两互相问一句：这个第一周动作，你明天能做吗？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 7 min + 两两 3 min + 分享 2 min = 12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完成《30 天适应力行动计划》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误区一：计划做得太大（先从一个场景、一个小动作开始）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误区二：框架全用上（选 2-3 个最对症的）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误区三：计划停留在「想」（必须有 48 小时内可做的动作）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OODA 不是「快速拍脑袋」，而是「快速循环」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先动小步 → 立刻看反馈 → 快速修正。不是鲁莽，是可逆前提下的果断。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本页为模块五关键辨析。呼应模块 1 复杂域的「小步试探」。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5.3 · 可逆小动作的标准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什么是好的「第一步」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标准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26080" y="192024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63240" y="192024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含义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0" y="1920240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69480" y="1920240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自检问题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6080" y="263347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63240" y="2633472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成本低、范围小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32320" y="2633472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69480" y="2633472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要花的钱/人力，一个月内能承受吗？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可逆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26080" y="3346704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063240" y="3346704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做错了能救回来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32320" y="3346704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69480" y="3346704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如果结果不对，能停下来吗？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反馈快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926080" y="4059936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063240" y="4059936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短期就能看出对不对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132320" y="4059936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69480" y="4059936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多久能看到第一批结果数据？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用一个小动作，把一个「想不清楚的大决定」，变成一个「能看清的小实验」。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环境不会变回稳定，但适应力可以被训练成一种可重复的能力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六模块一条线，五框架一个系统。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全课金句。可作为收尾前的情感高点。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适应不是一次性的，是一种可以重复的能力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环境不会因为你听了这门课就变慢——你唯一能改变的，是面对它的方式。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全课收束。承诺三要求：具体（做什么）· 可听（对谁说）· 可查（怎么验证）。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37033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环境不会变回稳定，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03320"/>
            <a:ext cx="3703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8DC643"/>
                </a:solidFill>
                <a:latin typeface="Microsoft YaHei"/>
                <a:ea typeface="Microsoft YaHei"/>
              </a:rPr>
              <a:t>但适应力可以被训练。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它就在你今天带走的这两张纸里。Coursemaster 出品 · 穿越不确定：管理者的变革适应力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4.4 · 人机混合团队的三个设计原则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把「谁担责」写清楚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原则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192024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429000" y="192024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一句话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80" y="1920240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35240" y="1920240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落地动作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责任不外包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91840" y="263347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29000" y="2633472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可以出建议，不能替人担责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0" y="2633472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35240" y="2633472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每个高风险环节，标出「最终拍板人」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边界要写清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91840" y="3346704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29000" y="3346704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负责哪一步、给什么输出，写进流程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80" y="3346704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35240" y="3346704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用一页纸画出「人-AI 分工图」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异常有人管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91840" y="4059936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429000" y="4059936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跑偏时，谁叫停、谁接管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98080" y="4059936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35240" y="4059936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设定「叫停线」与异常上报人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人机分工的落点不是「AI 有多强」，而是「出了事找谁」——找不到人，就是责任真空。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1.4 · 五域速判表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一分钟定位你的变化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一眼特征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1920240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09160" y="1920240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大概率属于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80" y="1920240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35240" y="1920240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第一个动作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有标准答案、照做就行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0" y="2633472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709160" y="2633472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清晰域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0" y="2633472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35240" y="2633472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查 SOP，直接执行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需要专家、有唯一解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0" y="3346704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09160" y="3346704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错综域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80" y="3346704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35240" y="3346704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请专家、做分析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没先例、只能试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0" y="4059936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709160" y="4059936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复杂域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98080" y="4059936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35240" y="4059936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小步试探、看反馈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已经失控、来不及想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72000" y="4773168"/>
            <a:ext cx="2926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9160" y="4773168"/>
            <a:ext cx="2651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混沌域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498080" y="4773168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635240" y="4773168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先行动稳住，再定位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定位不是为了贴标签，是为了选对动作。动作对了，努力才有用。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穿越不确定：管理者的变革适应力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00 / 74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