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开场：欢迎大家。今天不教怎么把人管住，而是教怎么通过提问让下属自己长出答案。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导览课程地图：先给学员一个全局感，再进开场破冰。强调练习占比高，今天大部分时间在练。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 5 条目标的动词都是可观测的（区分/运用/识别/制定），不是「了解/理解」。让学员知道验收标准。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主线页：把四模块逻辑串成一句话，让学员知道每段时间在整条链上的位置。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用一句话给学员定锚，避免「教练=不干活」的误解。强调它是带人教的一种，不是全部。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把最容易混的四个概念一次摆清，后续模块反复回扣这个边界。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明确边界能防止学员回去「凡事都问」，也守住合规底线。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开场破冰：两两介绍最难带的一个人（1分钟/人），召回真实痛点；再共识公约，发课前自评表。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提前化解抗拒，让学员带着「这课跟我有关」进入状态。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让学员现在就打分，写「我最想带走的一个能力」。这分是反应层之外的学习层证据。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模块一目标：建立教练式领导的基本认知与内在动机。先制造冲突（老王反例），再给新框架。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现场举手投票：下属来问，你第一反应是 A 直接给方案 还是 B 先问两句？多数人选 A，引出代价链。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讲跃迁时用自身经历举例：你刚当主管时是不是啥都自己上？现在呢？引出第二次跃迁的必要性。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讲完案例抛问：「你团队里有没有一个『小老王』？你正在替他做他本该自己想的什么？」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强调：教练不是万能，紧急风险场景仍用指令。避免学员误以为「凡事都问」。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让学员拿自己手头的一件事现场判断「该用哪一格」，纠偏「凡事都教练」的误区。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让学员在手册自查 5 项；引导：「说一件就好——那次如果你忍住没给，他会怎么长？」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诊断不是批评，是照镜子。让学员带着「我替下属做过什么」进下一页研讨。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走动听各组，抓一个典型现场分享。时间到用拍手收。点评聚焦「指令 vs 教练的边界」。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迁移任务：今天起下属来问，先忍 10 秒再开口，把第一句换成提问。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模块二目标：掌握三层倾听与有力提问。这是教练对话的地基，后面 GROW 也建立在听和问上。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抛问题：你有没有过「我明明给了办法，对方还是不来劲」？根因往往是没听懂。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翻转认知：大多数管理者只听第一层。引出三层倾听模型。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带读三句例句；强调情绪层最难，多数管理者听不懂情绪就给方案。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练：让学员拿一件真实事，只做「回声事实」——很多人一回声就忍不住加建议。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强调：情绪层是多数管理者的短板。接住情绪不等于认同对错，是让他回到能思考的状态。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三步顺序不可跳：事实→情绪→需要。跳步直接问「你要啥」，对方答不上来。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强调「一次一问」和「问完闭嘴」——沉默是教练的工具。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很多管理者沉默耐受极低，一冷场就补话。练「问完数三秒」是模块二最值钱的微习惯。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话术（收问不抢答）：「我先不急着给建议，你再多说两句，我帮你理理。」用沉默给空间。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讲完问：「你上次给的办法，对方为什么说『嗯…好』却没动？很可能你只听到了第一层。」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复盘：全班归纳「最难忍住的是哪层」——多数人选情绪层，点明这是练习重点。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收尾点题：听和问练熟了，模块三把它们装进 GROW 骨架。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模块三目标：能独立用 GROW 跑完一次有承诺产出的对话。最重的一个模块，演练占比最高。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点出教练对话的产出不是「一个启发」，而是一个「承诺」。引出 GROW 收口。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解释 GROW 四字母含义，强调顺序走、W 步收口拿承诺。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逐字母讲，每步配一句关键问句。提醒 G 的目标是「他的」，不是你的。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目标三检：正向 / 具体 / 属他——任一项不过，退回重定，否则后面全歪。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 步是地基，事实没听清就跳 O，方案会悬空。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「还有呢？」是 O 步最值钱的三个字，多问两遍，选项质量翻倍。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 步最弱：多数教练对话「聊得爽啥也没变」都栽在这里。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把四步收在一页做全景回顾，前四页是分步拆解，这页是总览，方便学员对照。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示范收口语气：温和但笃定。让对方复述，不要你替他说。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放完对话让学员标出：哪句是 G / R / O？W 步如果接上会怎么说？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对比问学员：「你上周那场『推心置腹』，结束时有谁说出了下一步、时间和问责人吗？」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复盘：全班 Top 卡点——多数组 W 步最弱，回扣收口话术。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收尾：GROW 是教练对话的主干，模块四讲它卡住时怎么办。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模块四目标：识别并化解抗拒/情绪/推责三类卡点。大量即兴演练，策略要能脱口而出。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点出：硬聊事是对牛弹琴，先补安全感。引出「先处理人，再处理事」。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强调：接住情绪不是认同对错，是让对方回到能思考的状态。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信号识别是模块四的入口——选错招（比如对甩锅的人去接情绪）会越搞越糟。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三招各自一句口诀，让学员记牢。强调红线——超出教练边界及时转介。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抗拒者最怕被否定，先认可再探询，防御墙才倒。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情绪化时硬谈事 = 对牛弹琴，先接住情绪这层。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推责者需要被拉回「你能影响的 20%」，而不是一起抱怨那 80%。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红线是合规底线，必须单独讲透。绩效谈话和教练对话不能混为一谈。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讲完点：「公开批评当下最伤安全感，教练对话尽量放 1对1，不在众人前。」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走动抓一对演得好的现场 showcase；收尾把 Top3 话术念一遍强化。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强调红线是合规底线，绩效谈话和教练对话不能混。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模块五目标：制定 30 天计划，把教练嵌进已有节奏。收口整条行为改变曲线。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点出：教练要长进已有场景，不长进新课。引出「日常教练时刻地图」。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强调：教练时刻无处不在，不需要专门腾时间。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让学员把四句开场问抄进手册，明天就能用。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强调「不长新课」——学员最大的阻力是「没时间」，这页正面回答。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示范向前反馈：聚焦未来可尝试的动作，不评判过去。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要点：评价过去是贴标签，问未来是给杠杆。成功标志＝下属自己想出多少答案。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讲完问：「你上过的课，有几门是这么掉的？今天用 30 天计划堵住这个洞。」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走动帮卡住的人把计划写具体；收尾随机抽 2 人读计划。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收口整条主线：认知→方法→实战→固化，落到 30 天习惯。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收尾：复盘 3 个带走 + 公开承诺 + 问卷。主线回扣。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卡片法：每人写「今天最想带走的 3 个东西」贴墙或读 1 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把模块五的「嵌进节奏」可视化：不是学完即结束，而是 4 周内从刻意到自然。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收尾话术：「今天种下的不是一门课，是一个习惯。30 天后，看你下属自己长出了几个答案。」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附录：把核心工具索引过一遍，告诉学员带走件里有完整版可打印。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工具索引页：让学员一眼看到「我手里有多少把钥匙」，也方便课后复习定位。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透明告诉学员评估逻辑，也体现课程专业度——不是「上完拉倒」。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时间分配表对账：说明练习占比已按用户要求压讲解、腾给演练。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复习页把行为改变曲线落成可执行的三个动作，呼应模块五。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Q&amp;A 页兜底常见疑惑，避免学员带着没解的问号离场。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关于作者页：统一署名 Coursemaster 出品；不出现个人姓名与竞品/认证品牌，严守去品牌化红线。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01784" y="1129284"/>
            <a:ext cx="1170432" cy="117043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17152" y="644652"/>
            <a:ext cx="2139696" cy="2139696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41664" y="169164"/>
            <a:ext cx="3090672" cy="3090672"/>
          </a:xfrm>
          <a:prstGeom prst="ellipse">
            <a:avLst/>
          </a:prstGeom>
          <a:noFill/>
          <a:ln w="1905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076688" y="1504188"/>
            <a:ext cx="420624" cy="420624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28600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8DC643"/>
                </a:solidFill>
                <a:latin typeface="Microsoft YaHei"/>
                <a:ea typeface="Microsoft YaHei"/>
              </a:rPr>
              <a:t>COACHING SKILLS FOR MANAGERS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4320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管理者教练技能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384048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29768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200" b="0">
                <a:solidFill>
                  <a:srgbClr val="CFDDD8"/>
                </a:solidFill>
                <a:latin typeface="Microsoft YaHei"/>
                <a:ea typeface="Microsoft YaHei"/>
              </a:rPr>
              <a:t>把「给答案」换成「促思考」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80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574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574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破冰与共识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建安全感·课前自评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3836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9202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574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教练式心智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从给答案到促思考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60120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3836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574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对话基本功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三层倾听·有力提问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202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0574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GROW 四步模型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目标·现状·选项·意愿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60120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3836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20240" y="548640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057400" y="548640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难点突破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57784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71500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抗拒·情绪·推责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60120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73836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920240" y="619963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57400" y="619963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落地生根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577840" y="619963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715000" y="619963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教练文化·30天计划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601200" y="619963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38360" y="619963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1.0H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48640" y="691286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85800" y="691286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收尾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920240" y="691286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057400" y="691286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复盘与承诺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577840" y="691286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715000" y="691286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收获·公开承诺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601200" y="691286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738360" y="691286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0.5H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8640" y="776325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主线：认知（为什么教练）→ 方法（听/问/GROW）→ 实战（卡点突破）→ 固化（变习惯）。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80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80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5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6968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0684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布鲁姆层级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区分教练式领导与指令/培训/导师制的差异与边界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968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0684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分析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运用三层倾听与有力提问，开启不评判、促思考的对话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6968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0684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应用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 GROW 主导一次结构完整、有承诺产出的对话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6968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0684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应用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识别抗拒/情绪/推责三类卡点并选用策略化解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6968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0684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分析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7589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315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制定个人 30 天教练行动计划，嵌入日常 1对1 与复盘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86968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0684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创造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5 条也是课前/课后自评的维度，结课用同表对比。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80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80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认知 → 方法 → 实战 → 固化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认知（为什么教练，模块一）→ 方法（听与问，模块二；GROW，模块三）→ 实战（卡点突破，模块四）→ 固化（变习惯，模块五）。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先懂为什么，再练怎么做，最后落进日常——这是今天七小时的骨架。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80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教练式领导，到底是什么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不是「不干活、只问问题」，更不是甩手当甩手掌柜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用提问与倾听，让下属自己面对问题、自己长出答案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一次好对话 = 你不再被卡在救火里，团队越长越能扛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边界：紧急、风险高、标准动作场景仍用指令——教练不是万能钥匙，是看情境切换的带人教方式之一。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80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四概念边界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 ≠ 培训 ≠ 导师 ≠ 指令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指令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你给答案/定动作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「按这个流程，现在做」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培训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缺知识技能，你教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新人上岗操作集训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导师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经验传承，长期陪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职业发展陪跑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教练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他有理答案，你促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日常1对1·复盘·犯错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四种不是互斥，是看情境选。对方谈过 3 次只是卡壳 → 用教练，不是培训。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80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80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适用边界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什么时候用教练，什么时候先用别的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7764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适合用教练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920240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83880" y="1920240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不适合 / 先用别的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日常 1对1 / 周复盘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048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7764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下属有答案只是没理清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633472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83880" y="2633472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标准作业、紧急故障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下属犯错后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7764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想让他自己学到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20" y="3346704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83880" y="3346704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违规违法、安全红线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骨干遇瓶颈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97764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想激发 Ownership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0" y="4059936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83880" y="4059936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纯新人零基础（先用培训）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绩效改进启动前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4048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7764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先建安全感再谈事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6720" y="4773168"/>
            <a:ext cx="3566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83880" y="4773168"/>
            <a:ext cx="3291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当众公开批评（先私下）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判断口诀：他是不是「能想只是没理清」？是 → 教练；否 → 别的带人教方式。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80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80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学习公约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先约法三章，练习场才安全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今天这个场域，我们这么玩：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放下评判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说错是今天最划算的事，这里是练习场不是考场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动手练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模块二起每模块都有配对/轮转演练，别只听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带走一个行动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结课每人带走 1 个真实可做的动作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伙伴同行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结课互锁，30 天后互相查「你真问了还是又给答案了」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开场话术：「今天这门课不教你把人管住，而是教你怎么通过提问，让下属自己长出答案。接下来 7 小时我们大部分时间在练。」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80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三个高频疑问，先回应掉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① 我不会问问题，能学会吗？——能，今天从「一次一问」练起，不用天生会。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② 下属就是不动，教练有用吗？——先查是不是安全感掉了（模块四），不是能力问题。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③ 每天这么忙，哪来时间教练？——嵌进已有的 1对1，不长新课（模块五）。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80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PRE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先标起点，结课看变化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课前自评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61120" y="192024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098280" y="192024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课后自评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区分四种带人教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2633472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98280" y="2633472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运用倾听与提问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0" y="3346704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98280" y="3346704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运用 GROW 对话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4059936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98280" y="4059936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识别化解三类卡点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961120" y="4773168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98280" y="4773168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5669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394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 制定 30 天计划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17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961120" y="5486400"/>
            <a:ext cx="2651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5486400"/>
            <a:ext cx="2377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　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夹在手册首页；结课用同表再测一次，做前后对比（学习层评估）。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80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80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教练式心智：从「给答案」到「促思考」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管理者角色的第二次跃迁——为什么「替人想」必须让位「促人想」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认知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80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你给的每一个答案，都在吃掉你的时间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你给的每一个答案，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都在替下属停掉一次思考。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老王案例：下属来问报表公式，张口就说「用 VLOOKUP 就行」——下次同样问题还来，每周救火 3 小时，8 人全依赖他。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12 / 80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管理者的两次角色跃迁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带人教不是一种方式，是随情境切换：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第一次跃迁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业务骨干 → 团队领航者：从自己做到带人做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第二次跃迁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团队领航者 → 教练式领导：从给指令到促思考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核心杠杆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一次好对话 = 下属自己长出答案，你不再被卡在救火里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旧认知「好领导就是随时给正确答案」❌ → 新认知「好领导是让对方面对问题时先自己想一遍」✅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80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STAR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老王的反转：从救火队长到教练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老王是部门里最靠谱的人，下属 8 人遇事就问，他张口就给方案，每周救火 20+ 小时。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反例（教练前）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反例：下属问报表公式，他说「用 VLOOKUP 就行」——下次同样问题还来，他越给越忙，团队越依赖。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正例（教练后）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正例：他先问「你想达成什么结果？现在卡哪？」让下属自己拆步骤，只在关键处点拨。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结果对比：前者团队离了他就转不动；后者 3 周后下属独立闭环了 5 个原本会来找他的问题。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案例用途：制造认知冲突——你给的每一个答案，都在替下属停掉一次思考。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80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四象限带人教：看情境选方式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方式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适用情境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举个例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指令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标准动作·紧急·风险高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「按这个流程走，现在」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培训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缺知识技能·可批量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新人上岗操作集训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导师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经验传承·长期陪跑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职业发展陪跑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教练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773168"/>
            <a:ext cx="5303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773168"/>
            <a:ext cx="5029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对方有答案只是没理清·需 Ownership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日常 1对1·复盘·犯错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不是互斥，是看情境选。对方谈过 3 次只是卡壳 → 用教练，不是培训。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80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80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判断口诀：他是不是「能想只是没理清」？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标准动作、紧急、风险高 → 指令（别问，直接带）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缺知识技能、可批量 → 培训（教，不是问）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经验传承、长期 → 导师（陪跑）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有答案只是卡壳、需 Ownership → 教练（促，不是给）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16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16 / 80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给答案的代价链 + 自我诊断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① 对方话没说完就接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急着给结论，截断思考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② 用「你应该」开头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把你的方案塞给他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③ 替他预判结果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「这不行」先于听清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57784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557784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557784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④ 怕冷场抢着说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0" y="557784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沉默耐受低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676656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6766560"/>
            <a:ext cx="146304" cy="1051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76656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⑤ 把提问当审问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0" y="676656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一次甩三个问号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80010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替代话术：「你目前的想法是？」「如果让你先试一种，你会选哪个？」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80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80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在手册「给答案指数」上勾出你常犯的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1) 对方没说完就接　2) 用「你应该」开头　3) 替他预判结果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4) 怕冷场抢着说　5) 把提问当审问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勾完想一件：那次如果你忍住没给，他会怎么长？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18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18 / 80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小组研讨：我替下属做过的事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4 人一组，轮流说「最近一次我替下属做了他本该做的事」，同伴用四象限帮他判断当时该用哪种带人教。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每人完成「给答案指数」5 项自查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说一件真实的事，别泛泛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同伴只判断「当时该用哪种」，不给新建议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收尾一句：那次如果忍住没给，他会怎么长？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80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M01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误区与迁移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误区　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把教练等同于「不干活、只问问题」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结果：下属真遇风险时你甩手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本质：误解赋能 = 甩锅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正解　正解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教练是赋能，不是甩手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紧急风险场景仍用指令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带人教看情境切换四种方式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80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对话基本功：倾听与提问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开启一场不评判、促思考的对话——两件底层能力：听、问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方法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80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他想要的，往往不是答案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对方要的，常常不是答案——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是先被听懂。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反例：下属抱怨「客户太难搞」，经理只听事实立刻给「换个话术」——下属觉得你根本没懂我多憋屈，问题没解决，下周又来。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22 / 80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倾听，分三层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旧　旧认知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 = 把他说的话记下来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听到第一层（事实）就跳去解决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跳过情绪和需要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新　新认知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听 = 听到事实之下，他在情绪什么、需要什么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逐层往下才听得全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没听懂就给 = 对牛弹琴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80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三层倾听模型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事实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发生什么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「你说这周三交不上货，对吗？」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情绪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他什么感受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「听起来你有点被夹在中间、挺为难的？」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需要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他实际要什么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「所以你希望有人帮你顶一下资源？」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顺序不可跳：先事实，再情绪，最后需要。例句见手册三层倾听卡。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80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80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第一层 · 事实：先回声，不加工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他一开口你就跳到「所以你该…」——只收到第一层，结论先跑。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先确认事实：「你说这周三交不上货，对吗？」——把他说的话准确回声，不加工、不下判。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例句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例句：「你刚说的是 A 客户那单，本周五要交付，现在卡在物流，对吗？」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80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80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第二层 · 情绪：命名，他就松了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听到情绪就说「别激动 / 这有什么」——把对方最需要被接住的层直接抹掉。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命名情绪：「听起来你有点被夹在中间、挺为难的？」——说出来，他就松了，对话才继续。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例句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例句：「听出来你挺委屈的，明明不是你的锅却要你扛，是这意思吗？」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80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80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第三层 · 需要：让他自己说要什么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替他定需要：「你需要去跟领导报备」——又是你给答案，他没 Ownership。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探问需要：「所以你希望有人帮你顶一下资源？」——让他自己说要什么，承诺感才来。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例句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例句：「抛开能不能成，你最希望对方给你的是什么？」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80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80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有力提问清单（5 类好问题）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993392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目标类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想要什么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「你真正想要的结果是什么？」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16352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16352" y="2057400"/>
            <a:ext cx="1993392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16352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现状类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卡在哪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「现在卡住你的，具体是哪一步？」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84064" y="2057400"/>
            <a:ext cx="1993392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选项类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还有什么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6944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「如果资源不是问题，你还会怎么做？」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51776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1776" y="2057400"/>
            <a:ext cx="1993392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51776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行动类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8936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何时动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656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「下一步你打算什么时候动？」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19488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19488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19488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反思类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6648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改哪步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2368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「这次重来，你会先改哪一步？」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特征：开放式、未来导向、赋能不审问、一次只问一个。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80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80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问完，闭嘴，数三秒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一次只问一个，别甩三个问号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问完停住，给对方思考的空间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沉默让人不舒服时，忍住别抢答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他沉默 = 在想，你开口 = 替他想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29 / 80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提问 vs 审问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审问　审问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「你为什么不早说？」（评判·翻旧账）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「是不是你没跟进？」（预设有罪）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一次甩三个问号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提问　提问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「现在你知道了，下一步怎么处理？」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「这块目前谁在跟，进度到哪了？」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一次一问，问完闭嘴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80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STAR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抱怨客户的下属：没听懂，白给办法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下属冲进来说「客户太难搞，这单做不下去」，语气很冲，明显憋着气。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反例（教练前）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反例：经理只听事实，立刻给「换个话术、降点价」——下属觉得「你根本没懂我多憋屈」，问题没解，下周又来。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正例（教练后）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正例：经理先接情绪「听出来你挺为难的，被夹在中间是这意思吗？」再问「你真正想要的结果是什么？」让下属自己理清。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结果对比：前者下属觉得不被懂、问题循环；后者他松了口，自己说出「其实我要的是先缓两天交付」。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案例用途：听不懂情绪就给方案 = 对牛弹琴，引出三层倾听的必要性。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80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配对 A 倾听复述 + 配对 B 提问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A：说一个真实工作困扰，B 只做三层倾听并复述（事实+情绪+需要各一句），A 评分「我被听懂了吗 1–5」；换位再来。B：给定场景卡，各写 3 个提问互评「开放吗·未来导向吗·一次一问吗」。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31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倾听评分表 + 每人的 3 个好问题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B 绝不给方案，只复述+提问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A 评分聚焦「他听懂我没」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观察者指一条可改的问句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80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M02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误区与迁移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本模块两个落地点：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带评判、一次甩三个问号 = 把对方逼到墙角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纠偏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一次一问，问完闭嘴，用沉默给空间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本周一次 1对1，全程只复述+提问，不给方案；结束后记「他最后自己说了什么」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评估证据：学员能否在配对 B 写出开放、未来导向、一次一问的好问题。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80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GROW 四步教练模型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把「听和问」装进一个四步骨架，跑完一段有承诺产出的对话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方法 · 90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80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聊得爽，不等于有产出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没有收口的对话，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只是闲聊。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反例：经理和下属聊 40 分钟「怎么提升汇报能力」，全程给建议没结构——散场谁都没记下下一步，两周后同样被打回。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80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为什么需要 GROW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旧　旧认知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「聊通了就行」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对话飘、无出口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散场靠自觉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新　新认知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聊通 + 定下一步 + 谁何时跟 = 真对话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四步给对话一个出口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G→R→O→W，W 是收口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80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 四步卡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G 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正向·具体·属他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「这次你想达成的具体结果？」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R 现状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看事实不评判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「目前实际进展到哪，卡在哪？」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3A6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O 选项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先数量后质量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「还有呢？」鼓励多想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W 意愿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行动·时间·问责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「你打算什么时候开始？」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常见陷阱：G 步就给建议；W 步不敢要承诺，结尾软掉。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80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80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 · 目标 Goal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正向 · 具体 · 属他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正向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说想要的，而不是「别再…」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具体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可观察的结果，而非「提升能力」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属他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是他的目标，不是你替他定的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「这次你想达成的具体结果是什么？」「如果顺利，你希望看到什么样的变化？」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常见陷阱：在 G 步就急着给建议、替他定目标——退回，让对方先说。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80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R · 现状 Reality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看事实，不评判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摆事实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进展到哪、卡在哪，用他自己的话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不评判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不打断、不下「你这不对」的结论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挖阻力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「是什么在拖住你？」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「目前实际进展到哪了？」「卡住你的，具体是哪一步？」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常见陷阱：替他下结论、跳过事实直接给方案——先听完现状。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80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O · 选项 Options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先数量，后质量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先发散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鼓励多想，不急着拍板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一句钩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「还有呢？」逼出更多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再收敛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数量够了再评优劣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「如果资源不是问题，你还会怎么做？」「还有呢？」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常见陷阱：他说一个你就拍板——选项太少，承诺感弱。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80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W · 意愿 Will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行动 · 时间 · 问责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要行动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下一步具体做什么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要时间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什么时候开始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要问责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谁在什么时候问进展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「你打算什么时候开始？」「我作为问责伙伴在周五问你，可以吗？」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常见陷阱：结尾软掉、不敢要承诺——用收口话术咬死。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80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四步分步详解 + 话术（全景）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要点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63440" y="1920240"/>
            <a:ext cx="4389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1920240"/>
            <a:ext cx="4114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关键问句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52560" y="1920240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89720" y="1920240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陷阱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7160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0876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正向/具体/属他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63440" y="2633472"/>
            <a:ext cx="4389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00600" y="2633472"/>
            <a:ext cx="4114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「你想达成的具体结果？」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52560" y="2633472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89720" y="2633472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替对方定目标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37160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0876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看事实不评判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63440" y="3346704"/>
            <a:ext cx="4389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00600" y="3346704"/>
            <a:ext cx="4114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「目前到哪了，卡哪？」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52560" y="3346704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89720" y="3346704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替他下结论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160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0876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先数量后质量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663440" y="4059936"/>
            <a:ext cx="4389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00600" y="4059936"/>
            <a:ext cx="4114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「还有呢？」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052560" y="4059936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89720" y="4059936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他说一个就拍板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W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37160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50876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行动/时间/问责伙伴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663440" y="4773168"/>
            <a:ext cx="4389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00600" y="4773168"/>
            <a:ext cx="4114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「什么时候开始，我怎么知道动了？」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052560" y="4773168"/>
            <a:ext cx="2560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89720" y="4773168"/>
            <a:ext cx="2286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不敢要承诺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目标三检：正向 / 具体 / 属他——任一项不过，退回重定。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80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80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收口确认承诺（话术）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确认下一步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「你定下的下一步是 X，时间是 Y」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确认问责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「我会作为问责伙伴在 Z 点问你进展」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让对方复述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「对吗？」—— 让对方自己说出来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收口不是你总结，是让对方复述确认，承诺才落地。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80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80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示例对话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一段完整的 GROW（教练全程没给答案）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4124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教练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这周你最想推进的一件事是？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5292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52928"/>
            <a:ext cx="1554480" cy="84124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44368"/>
            <a:ext cx="1463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下属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26080"/>
            <a:ext cx="9144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想把 A 客户那单投诉闭环掉。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8561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85616"/>
            <a:ext cx="1554480" cy="84124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77056"/>
            <a:ext cx="1463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教练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58768"/>
            <a:ext cx="9144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现在卡在哪一步？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71830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718304"/>
            <a:ext cx="1554480" cy="84124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4809744"/>
            <a:ext cx="1463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下属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791456"/>
            <a:ext cx="9144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物流说等厂家，但厂家一直没回我。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65099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650992"/>
            <a:ext cx="1554480" cy="84124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5742432"/>
            <a:ext cx="146304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教练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86000" y="5724144"/>
            <a:ext cx="9144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如果资源不是问题，你还会怎么做？——还有呢？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6294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看：教练全程没给答案，只问。最后一步让下属自己列出 3 个备选——承诺天然产生，而不是被布置。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80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80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STAR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40 分钟闲聊：聊得爽，啥也没变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经理觉得和下属聊了 40 分钟「怎么提升汇报能力」，自己很投入，对方也频频点头。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反例（教练前）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反例：全程给建议没结构——散场谁都没记下下一步，两周后同样被打回重写，经理还纳闷「我都说那么清楚了」。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正例（教练后）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正例：用 GROW 走——定目标（具体结果）、看现状（卡哪）、列选项（还有呢）、要承诺（何时动）。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结果对比：前者「聊得爽啥也没变」；后者下属自己定下「周五前用新模板重做一版」，并主动约复盘。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案例用途：没有收口的对话只是闲聊，引出 GROW 的 W 步收口。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80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三人轮转：完整跑一轮 GROW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三人一组：1 教练 / 1 被教练（带真实议题）/ 1 观察员用《GROW 检核表》打分。每组至少 1 轮完整 GROW（12 min），角色轮换再做 1 轮。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36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每份检核表 + 至少 1 个明确承诺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教练忍住前段给建议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观察员重点评 W 步拿到承诺没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被教练带真实议题，别编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80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M03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误区与迁移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GROW 两个易翻车点：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误区①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Goal 阶段就急着给建议 → 退回，让对方先定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误区②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Will 阶段不敢要承诺 → 用收口话术咬死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下次 1对1 用 GROW 走真实议题，结束必说「你定下的下一步是…对吗？」并录音自检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评估证据：观察员检核表 W 步是否拿到明确承诺 + 时间点 + 问责伙伴。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80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难点突破：抗拒·情绪·推责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方法再好也怕人「炸」——三类高频卡点的化解套路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实战 · 75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48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48 / 80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卡点不在事，在安全感掉了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对方炸的瞬间，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大脑已退出思考。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反例：下属被当众点名出错，回「你就是针对我」；经理压「你别激动」——更僵，事后写小作文给 HR。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49 / 80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先处理人，再处理事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旧　旧认知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情绪化是软弱，压下就好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直接谈事效率最高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无视情绪硬推进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新　新认知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情绪是信号，接住对话才继续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先补安全感再谈事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人稳了事才动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80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他是「不服」「委屈」还是「甩锅」？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信号① 防御/抗拒：他辩解、反驳、摆手 → 先认可，降防御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信号② 情绪化：他涨红脸、带情绪 → 先接情绪，不接事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信号③ 推责/借口：他甩锅、归因外界 → 拉回他能影响的部分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判断口诀：先听他是哪种，再选对应一招，三招不能乱用。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51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51 / 80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三类卡点 · 三招化解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抗拒/防御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先认可→再好奇→后探询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「这指标确实挑战大，哪块最吃力？」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情绪化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说出情绪+承认合理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「听出来你挺委屈的，换我也难受」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推责/借口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拉回「你能影响的部分」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「在你能影响的范围，下一步做啥？」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边界红线：心理危机/严重冲突/违法违规 → 及时转介，不硬撑。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80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80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招一 · 抗拒/防御：先认可，降防御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0"/>
            <a:ext cx="20116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抗拒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148840"/>
            <a:ext cx="8321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招一 · 抗拒/防御：先认可，降防御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880360"/>
            <a:ext cx="83210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认可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先接住：「这指标确实挑战大」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好奇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再探询：「哪块最吃力？」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后探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不急着给，让他自己拆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「这指标确实挑战大，先动一块你选哪？你打算从哪入手？」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红线：认可 ≠ 同意他错，是降防御；别变成「你不对」的评判。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80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招二 · 情绪化：说出情绪，他就松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15544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0"/>
            <a:ext cx="20116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情绪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148840"/>
            <a:ext cx="8321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招二 · 情绪化：说出情绪，他就松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880360"/>
            <a:ext cx="83210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说出情绪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「听出来你挺委屈的」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承认合理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「换我也难受」——不评判对错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再谈事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人稳了，再回到事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「听出来你挺委屈的，明明不是你的锅却要你扛，是这意思吗？」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红线：接住情绪不是认同对方观点，是让他回到能思考的状态。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80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招三 · 推责/借口：拉回他能动的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0"/>
            <a:ext cx="20116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推责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148840"/>
            <a:ext cx="8321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招三 · 推责/借口：拉回他能动的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880360"/>
            <a:ext cx="83210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不接锅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不争论「是不是别的部门」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拉回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「在你能影响的范围，下一步做啥？」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 b="1">
                <a:solidFill>
                  <a:srgbClr val="16242E"/>
                </a:solidFill>
                <a:latin typeface="Microsoft YaHei"/>
                <a:ea typeface="Microsoft YaHei"/>
              </a:rPr>
              <a:t>赋权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把球放回他脚下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「我们先不管别人，在你能影响的范围，下一步你打算做啥？」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红线：别陪他一起骂别人——骂完事还在，拉回他能动的。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80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80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红线与边界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教练不是万能胶：什么时候该停手、转介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这些情况，及时停手、转介，不硬撑：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心理危机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自伤 / 严重情绪崩溃 → 转介专业 / EAP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违规违法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贪腐、安全红线、违法 → 走合规 / HR 流程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严重人际冲突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已激化、需第三方介入 → 转介 HR / 调解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边界：教练对话建立在「对方有意愿、能理性沟通」之上；超出范围硬撑反而伤人或违规。绩效谈话 ≠ 教练的软包装，需先有安全感。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80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STAR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当众点名：一句「你别激动」更僵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周会上，下属被当众点名出错，当场回「你就是针对我」，气氛瞬间炸。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反例（教练前）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反例：经理压「你别激动，先说怎么改」——更僵，事后他写小作文抄送 HR，信任裂。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正例（教练后）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正例：先私下，用情绪招「听出来你挺下不来台的，是这意思吗？」接住；人稳了再谈事、定补救。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结果对比：前者升级成冲突、信任裂；后者他松口、主动认了疏漏并定了补救时间。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案例用途：硬聊事是对牛弹琴，先补安全感，引出「先处理人，再处理事」。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80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难点场景卡即兴演练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抽场景卡（抗拒/情绪/推责 各 2 张），2 人即兴演，观察者评「降维/接住是否有效」。小组归纳最常遇卡点 Top3，各写一句应对话术贴墙。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33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Top3 卡点 + 各一句应对话术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演的人先说场景，对方即兴反应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观察者只评「策略有没有效」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最难的卡点现场集体出话术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80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M04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红线与迁移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本模块两个落地点：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红线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不评判对方人格；不把教练当绩效谈话的软包装（需先有安全感）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边界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心理危机/严重冲突/违法违规 → 转介 HR/专业，不硬撑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下次有人炸，先默数 3 秒，第一句只接情绪不接事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评估证据：观察者评「降维是否有效」+ 小组 Top3 话术质量。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80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落地生根：教练文化与 30 天计划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把教练从「一次课」变成「日常习惯」——主线收口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固化 · 60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80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痛点导入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不嵌进节奏的能力，都会掉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学完不练，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两周后原形。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反例：上月上完精力管理信誓旦旦，回公司照旧救火，没嵌进节奏——两周后白上。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61 / 80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理念重塑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教练是习惯，不是事件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旧　旧认知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等我有空专门教练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教练 = 另开一段时间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学完就结束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新　新认知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每次 1对1 就是一次教练时刻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嵌进站会/复盘/犯错时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天天发生才长成习惯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80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日常教练时刻地图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开场问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1248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4964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落在哪个模型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1对1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「这周你最想推进的一件事是？」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4964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GROW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站会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「昨天卡住的，今天怎么破？」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4964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O 选项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复盘会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「这次重来，你会先改哪一步？」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4964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反思类提问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犯错时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「从这次你学到了什么，下次怎么用？」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412480" y="4773168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49640" y="4773168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接住+责任拉回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把模块二~四的话术直接搬进这些场景，不用另学。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80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80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一次 1对1 = 一次完整教练时刻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开场：用地图里的问「这周你最想推进的一件事是？」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探：三层倾听复述 + 有力提问，不急着给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收：用 GROW 的 W 步要承诺「你定的下一步是…对吗？」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· 跟：下次 1对1 第一句就问进展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不用另开时间，嵌进你本来就要开的会。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64 / 80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64 / 80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向前反馈 Feedforward 句式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替代空泛赞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「你这次讲得不错」→ 无效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替代空泛批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「你这里不行」→ 贴标签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向前反馈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「如果要更好一点，你下次会尝试……？」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要点：给一个可尝试的小建议，不翻旧账、不贴标签。成功 = 下属自己想出多少答案。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80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80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工具与方法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向前反馈 vs 空泛评价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空泛　空泛反馈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「你这次讲得不错」（无信息）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「你这里不行」（贴标签）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对方：下次还是不知道改哪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4160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向前　向前反馈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「如果要更好一点，你下次会尝试…？」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给一个可试的小建议，不翻旧账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对方：自己想出 1–2 个改法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80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STAR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精力管理课：没嵌进节奏，白上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上月刚上完精力管理课，回来时信誓旦旦要改变作息、要授权。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反例（教练前）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反例：回公司照旧救火，没把任何新做法嵌进已有节奏——两周后一切照旧，课白上。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正例（教练后）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正例：把「每次 1对1 用 GROW 走一个议题」嵌进已有的周 1对1，不长新课，只换开场问。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结果对比：前者学完即忘；后者 30 天后，下属自己闭环了 4 个原本会来找他的议题。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案例用途：不嵌进节奏的能力两周就掉，引出 30 天计划而非「学完即结束」。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80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80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综合实操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制定 30 天教练行动计划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个人制定《30 天计划》：选 2 个真实下属/场景，写明频次（如「每周 1对1 用 GROW 走 1 个议题」）与首次行动（具体到哪天找谁、问哪句）。两两交换，约 30 天后互查。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26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每人一份 30 天计划 + 1 个互锁伙伴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场景要真实，别写「提升团队」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首次行动具体到日期+对象+一句话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互锁伙伴记联系方式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80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M05 · 模块总结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度量与迁移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本模块两个落地点：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度量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不看「我教练了多少次」，看「下属自己想出多少答案」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习惯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明早第一场 1对1，开场就用地图里的那句问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迁移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月底自问：我的下属这月自己想出了几个答案，多于上月即有效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评估证据：30 天计划回收 + 伙伴互查（行为层）。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80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292608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0" b="1">
                <a:solidFill>
                  <a:srgbClr val="8DC64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3794760"/>
            <a:ext cx="2011680" cy="7315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069080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9FB6C4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2286000"/>
            <a:ext cx="61264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FFFFFF"/>
                </a:solidFill>
                <a:latin typeface="Microsoft YaHei"/>
                <a:ea typeface="Microsoft YaHei"/>
              </a:rPr>
              <a:t>复盘与行动承诺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840480"/>
            <a:ext cx="612648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把「认知→方法→实战→固化」串成一句行为改变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5212080"/>
            <a:ext cx="4206240" cy="457200"/>
          </a:xfrm>
          <a:prstGeom prst="roundRect">
            <a:avLst>
              <a:gd name="adj" fmla="val 5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</a:rPr>
              <a:t>收口 · 30 min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70 / 80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70 / 80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WRAP · 三个带走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今天最想带走的 3 个东西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350520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一个模型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GROW 四步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结构完整、有承诺的对话骨架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8160" y="2057400"/>
            <a:ext cx="350520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2816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一句话术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532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收口确认承诺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「你定下的下一步是…对吗？」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7680" y="2057400"/>
            <a:ext cx="35052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7680" y="2057400"/>
            <a:ext cx="350520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07680" y="2167128"/>
            <a:ext cx="350520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一个习惯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4840" y="3063240"/>
            <a:ext cx="3230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日常教练时刻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0560" y="3611880"/>
            <a:ext cx="31394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每次 1对1 就是一次教练时刻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主线回扣：认知（为什么教练）→ 方法（听/问/GROW）→ 实战（卡点三招）→ 固化（30 天习惯）。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80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80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WRAP · 行为改变曲线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能力靠练，习惯靠频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2377440"/>
            <a:ext cx="2743200" cy="1554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377440"/>
            <a:ext cx="274320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468880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154680"/>
            <a:ext cx="2377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刻意练，常忘给答案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566160" y="3154680"/>
            <a:ext cx="91440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480560" y="2377440"/>
            <a:ext cx="2743200" cy="1554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80560" y="2377440"/>
            <a:ext cx="2743200" cy="64008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2468880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第 2–3 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154680"/>
            <a:ext cx="2377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形成节奏，敢要承诺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223760" y="3154680"/>
            <a:ext cx="91440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138160" y="2377440"/>
            <a:ext cx="2743200" cy="1554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2377440"/>
            <a:ext cx="274320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38160" y="2468880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第 4 周起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3154680"/>
            <a:ext cx="2377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变习惯，下属自长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29768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规律：能力靠练、习惯靠频。不嵌进日常节奏的能力，两周就掉——所以模块五给你 30 天计划，不是「学完即结束」。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80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80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WRAP · 公开承诺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接下来 30 天，你会____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每人一句话公开承诺：「接下来 30 天，我会____（具体动作）。」两两交换联系方式，约 30 天后互查「你真问了还是又给答案了」。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一句公开承诺 + 1 个互锁伙伴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承诺要具体，能验收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伙伴互锁是行为层保障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最后发满意度问卷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80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核心工具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带走这 5 件，随时能用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1993392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GROW 四步卡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G/R/O/W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结构完整对话骨架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16352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16352" y="2057400"/>
            <a:ext cx="1993392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16352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有力提问清单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3512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5 类好问题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目标/现状/选项/行动/反思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84064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084064" y="2057400"/>
            <a:ext cx="1993392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84064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三层倾听卡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事实/情绪/需要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66944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先听懂再给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51776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1776" y="2057400"/>
            <a:ext cx="1993392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51776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日常教练时刻地图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88936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4 场景开场问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4656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嵌进已有节奏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19488" y="2057400"/>
            <a:ext cx="1993392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619488" y="2057400"/>
            <a:ext cx="1993392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19488" y="2167128"/>
            <a:ext cx="1993392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向前反馈句式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6648" y="3063240"/>
            <a:ext cx="17190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可尝试的小建议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02368" y="3611880"/>
            <a:ext cx="1627632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替代空泛评价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5 件工具均印在核心工具带走件（DOCX），学员手册含检核表与计划模板。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80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80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工具索引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全套工具速查（一句话用途）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9476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一句话用途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0" y="192024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281160" y="192024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落在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四象限带人教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9476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看情境选指令/培训/导师/教练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0" y="263347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81160" y="263347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给答案代价链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9476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5 项自查，看自己替了多少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0" y="334670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81160" y="334670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三层倾听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9476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事实→情绪→需要，先听懂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0" y="405993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81160" y="405993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有力提问清单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657600" y="4773168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94760" y="4773168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5 类好问题，一次一问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4773168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281160" y="4773168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GROW 四步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657600" y="548640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794760" y="548640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结构完整、有承诺的对话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5486400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281160" y="5486400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卡点三招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657600" y="619963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794760" y="619963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抗拒/情绪/推责化解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44000" y="6199632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281160" y="6199632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691286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85800" y="691286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日常教练时刻地图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3657600" y="691286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794760" y="691286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 场景开场问，嵌进节奏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144000" y="6912864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281160" y="6912864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762609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762609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向前反馈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657600" y="762609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794760" y="762609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替代空泛评价的可试建议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9144000" y="7626096"/>
            <a:ext cx="2468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281160" y="7626096"/>
            <a:ext cx="2194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48640" y="847648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完整版印在《教练工具速查卡》带走件，可打印随身。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75 / 80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75 / 80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评估维度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今天按柯氏四层设计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4C9B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57400"/>
            <a:ext cx="2560320" cy="8229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反应层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今天满不满意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满意度问卷（收尾）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2057400"/>
            <a:ext cx="256032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8328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学习层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5 目标掌握没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课前/课后自评对比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2057400"/>
            <a:ext cx="256032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行为层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回去真用了没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30 天计划 + 伙伴互查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2057400"/>
            <a:ext cx="256032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2057400"/>
            <a:ext cx="256032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167128"/>
            <a:ext cx="256032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50" b="1">
                <a:solidFill>
                  <a:srgbClr val="FFFFFF"/>
                </a:solidFill>
                <a:latin typeface="Microsoft YaHei"/>
                <a:ea typeface="Microsoft YaHei"/>
              </a:rPr>
              <a:t>结果层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306324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团队变好没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611880"/>
            <a:ext cx="219456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下属自想答案数↑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今天设计就按这四层：问卷（反应）、自评（学习）、演练+计划（行为）、习惯（结果）。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80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80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时间分配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7 小时怎么花的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434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PART04 演练占比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 教练式心智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434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33%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 对话基本功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062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34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75 min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41%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 GROW 模型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062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434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90 min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40%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 难点突破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0624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4340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75 min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44%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 落地生根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0624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4340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60 min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98080" y="548640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35240" y="548640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43%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合计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06240" y="619963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43400" y="619963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360 min（内容）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498080" y="619963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635240" y="619963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课程级 ≈ 35%（+话术 rehearsal）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练习占比按「压讲解腾演练」重平衡；含话术 rehearsal 整体高于原版。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77 / 80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77 / 80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APPENDIX · 复习与巩固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把今天带回去，别让它掉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三件让能力长住的事：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每周一次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固定一个 1对1，全程用 GROW 走一个真实议题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录音自检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录一次对话，回听自己「给答案」出现了几次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找个搭子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和同学员互锁，30 天后互相查「你真问了还是又给答案了」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延伸阅读：GROW、教练式领导均为公开管理实践，可据兴趣延伸查阅相关公开资料。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78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78 / 80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常见问题 · Q&amp;A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课前课后都常问的 3 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收口前把疑问摆上台面：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Q 我天生爱给答案，改得掉吗？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改不掉习惯，但能加一道闸：开口前先问一句。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Q 下属就是不说怎么办？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先补安全感（模块四），再用三层倾听复述。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Q 教练和绩效面谈冲突吗？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不冲突，但顺序：先安全感，再谈事；绩效谈话不是教练的软包装。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更多问题随时在手册空白处记下来，课上或群里交流。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80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80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ABOUT · 关于本课程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合规与署名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本课程为通用管理技能，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Coursemaster 出品。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所有模型（GROW / 三层倾听 / 有力提问 / 向前反馈）均为公开管理实践，不含任何个人姓名与第三方认证或商标字样。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管理者教练技能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80 / 80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