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开场：今天讲一件事——为什么我们总在『拍脑袋』，并为此付学费。这一天，把模糊问题变成一页纸行动。六步：界定·拆解·根因·优先·表达·落地。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导览课程地图：先给全局感。模块四、五是全天重心（演练密集）。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点明目标动词都是可观测的（识别/运用/制定）。让学员知道验收标准。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立场页：全课金句一次说清。也是本课与『凭经验拍板』类做法最大的区别。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开场核心痛点页：把『问题解决难』拆成三个可解决的现象，制造共鸣。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对照页：把拍脑袋与结构化并排，让学员看到差距是可训练的。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模块一分隔页。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案例导入：良率案例，暴露「治标不治本」。问学员：如果是你，第一时间会怎么反应？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双系统页：核心概念页。强调系统 2 是懒惰的，需要主动『切』过去。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四陷阱页：对照自查。问：你最容易掉进哪个？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练习：把开场的便利贴用四陷阱归类，实现前后呼应。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随堂检验：确认学员能区分『症状』与『原因』。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模块一小结 + 转场：从哪一步开始？先把问题说清楚。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模块二分隔页。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案例：三句原话。强调第③句最危险——方案写进问题，讨论就被锁死。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三要素页：核心框架页，逐条讲，重在区分『事实 vs 判断』。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改写对照页：把三要素变成一句可操作的话。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SCQA 页：让问题陈述有说服力。强调先情境后冲突，否则听众先防御。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核心练习：问题陈述改写。这是模块二的核心产出，要留足时间并做组间互评。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随堂检验：确认学员能识别合格的问题陈述。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模块二小结 + 转场：拆解。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模块三分隔页。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案例：全员用力却收效甚微，引出拆解的必要性。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MECE 页：核心概念页。两个检验方法是重点。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三维度页：给出拆解的固定套路，降低学员上手难度。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逻辑树页：核心工具页。强调『先穷尽、再判断、别平均用力』三步顺序不能反。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核心练习：现场搭逻辑树。这是模块三的核心产出，务必做组间互评。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随堂检验：检验学员对 MECE 两条线的理解，特别是 ME。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模块三小结 + 转场：找根因。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深化页：系统 1 的三种系统性偏爱，说明直觉偏差可预测、可防范。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小练习：锚定偏误自检，增强代入感。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深化页：问题陈述四错误，用于练习后自查。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深化页：界定问题三步动作，降低上手难度。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深化页：逻辑树三种画法，配合模块三练习使用。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小练习：MECE 自查三问，巩固模块三。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模块四分隔页。全天重心，演练 28 分钟。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案例：反复复发的问题。引出症状与根因的区分标准。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Why 页：核心框架页。重点讲『每一层基于事实』和『停止标志』。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Why 示例页：用真实链条演示『什么时候停』。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鱼骨图页：核心工具页。强调六类保证不遗漏，避免只往自己熟悉的维度想。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三工具接力页：把三个工具串成一条流水线，帮助学员建立整体感。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核心练习：根因演练。全天最重的演练之一，务必做『是不是根』的集体判定。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随堂检验：确认学员掌握『根因的判定标准』。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模块四小结 + 转场：优先级与表达。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模块五分隔页。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案例：方案被否。引出结构化表达的必要性。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影响-努力矩阵页：核心工具页。重点强调第 ④ 格『敢于砍掉』。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金字塔原理页：核心框架页。四原则逐条讲。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金字塔四原则页：把抽象原则拆成可对照的反例。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核心练习：3 分钟金字塔汇报。用『老板能否说出结论』做验收标准。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随堂检验：确认学员掌握『结论先行』。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模块五小结 + 转场：A3 落地与 AI 协作。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模块六分隔页。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案例：报告落灰。引出一页纸的价值。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A3 页：核心工具页。重点讲第⑥栏计划，必须写到人、事、时间。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PDCA 页：强调 Check 和 Act 才是关键，对应 A3 的第七栏。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分工页：把 AI 放对位置。强调『AI 加速，判断回路留给自己』。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对照页：正反两栏，把边界讲透。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核心练习：产出 A3 与 30 天计划。这是全课的落地成果。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随堂检验：确认学员掌握 AI 的边界。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收尾金句页：一天下来，回到最初的那句话。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带走什么：三件（思路 / 方法 / 行动）。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承诺三要求页：把行动落到具体、可听、可查。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最后一个问题：把行动落到明天。现场写下来并互相说出。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结束页：全课金句 + 署名。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深化页：5 Why 四个纪律，配模块四练习使用。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深化页：鱼骨图六类速查表，可作为 handout 的 PPT 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深化页：80/20 与优先级，配合矩阵使用。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深化页：汇报开头对照，强化结论先行。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深化页：A3 七栏检验问题，可作为 handout 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深化页：三条 AI 提示词，直接可复制使用。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281160" y="105156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18320" y="110642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① 界定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281160" y="1956816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18320" y="2011680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② 拆解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81160" y="2862072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0" y="2916936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③ 根因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81160" y="3767328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18320" y="3822192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④ 优先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81160" y="4672584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0" y="4727448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⑤ 表达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81160" y="557784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18320" y="563270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⑥ 落地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" y="178308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STRUCTURED PROBLEM SOLVING for MANAGERS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212848"/>
            <a:ext cx="84124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结构化问题解决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3383280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8DC643"/>
                </a:solidFill>
                <a:latin typeface="Microsoft YaHei"/>
                <a:ea typeface="Microsoft YaHei"/>
              </a:rPr>
              <a:t>从「拍脑袋」到「一页纸拍板」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1248" y="402336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" y="4297680"/>
            <a:ext cx="8229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100" b="0">
                <a:solidFill>
                  <a:srgbClr val="CFDDD8"/>
                </a:solidFill>
                <a:latin typeface="Microsoft YaHei"/>
                <a:ea typeface="Microsoft YaHei"/>
              </a:rPr>
              <a:t>界定 · 拆解 · 根因 · 优先 · 表达 · 落地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 · 一天怎么走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课程地图：界定 → 拆解 → 根因 → 优先 → 表达 → 落地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3736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6320" y="192024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83480" y="192024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552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1268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开场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7452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我们都在拍脑袋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46320" y="2633472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83480" y="2633472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破冰 · 全课地图 · 学习公约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7552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0.35H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3736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87452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为什么拍脑袋付学费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846320" y="3346704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83480" y="3346704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问题解决四陷阱 · 双系统（Kahneman）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7552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1268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3736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87452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界定问题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846320" y="4059936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983480" y="4059936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问题陈述三要素 + SCQA（Minto）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7552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1268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0.9H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73736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87452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拆解问题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846320" y="4773168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983480" y="4773168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MECE + 逻辑树（Minto）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87552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01268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1.15H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737360" y="548640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874520" y="548640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找根因 ⭐⭐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846320" y="548640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983480" y="548640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5 Why（丰田）+ 鱼骨图（Ishikawa）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87552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1268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737360" y="619963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874520" y="619963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优先与表达 ⭐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846320" y="6199632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983480" y="6199632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影响-努力矩阵 + 金字塔原理（Minto）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87552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1268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48640" y="6912864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85800" y="6912864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737360" y="691286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874520" y="691286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落地与 AI 协作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846320" y="6912864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4983480" y="6912864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A3（丰田）+ PDCA（Deming）+ 人在回路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875520" y="691286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012680" y="691286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822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192024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08760" y="192024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6696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0412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371600" y="263347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263347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说出问题解决的四个常见陷阱，并识别自己最常踩的那个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6696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0412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识别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71600" y="3346704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508760" y="3346704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用「现状-目标-差距」把模糊抱怨改写成结构化问题陈述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96696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10412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059936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08760" y="4059936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MECE 原则搭出逻辑树，拆到能下手的粒度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96696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10412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371600" y="4773168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08760" y="4773168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5 Why + 鱼骨图挖到「解决后不再复发」的根因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96696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10412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71600" y="548640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508760" y="548640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用影响-努力矩阵排优先级，用金字塔结构讲清方案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966960" y="548640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104120" y="548640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371600" y="619963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508760" y="619963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A3 一页纸把分析结果变成行动计划，并说清 AI 的边界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966960" y="619963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104120" y="619963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结构化不是让你变慢，是让你不必反复返工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好的管理者不靠天才的直觉，靠可重复的思考流程。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全课立场：把拍脑袋的记忆，换成一套可以被复制的思考动作。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我们都在拍脑袋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三个共同现象：急于给方案 · 只顾症状 · 平均用力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急于给方案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问题还没界定清楚，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就已经开始讨论怎么做。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结果方案一定是偏的。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E72C37"/>
                </a:solidFill>
                <a:latin typeface="Microsoft YaHei"/>
                <a:ea typeface="Microsoft YaHei"/>
              </a:rPr>
              <a:t>信号：会议一开就说「我觉得应该…」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对策：先界定（模块二）再动手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1874520"/>
            <a:ext cx="350520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只顾表层症状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275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头痛医头、脚痛医脚。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这次压下去了，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下个月换个形式又冒出来。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9275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419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信号：「加强质检」「加派人手」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75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对策：挖根因（模块四）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1874520"/>
            <a:ext cx="350520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平均用力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227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没拆开，就不知道卡在哪一环，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只能各个环节都用力。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等于没有重点。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227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371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信号：「大家一起盯紧点」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227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对策：拆解穷尽（模块三）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三个现象对应后面三个模块：界定（模块二）、拆解（模块三）、根因（模块四）。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一个关键对照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拍脑袋 vs 走流程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指令式　❌ 拍脑袋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问题没界定就说「上系统」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看到不良品多就想到「加质检」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拆了两枝就断定「是销售的问题」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汇报按时间顺序念，老板听不到结论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赋能式　✅ 走流程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先写清现状-目标-差距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拆解到具体环节再定位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鱼骨图铺开六类，5 Why 挖到机制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结论先行，三个理由支撑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差别不在聪明程度，在于有没有流程。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模块一开场：从双系统讲起，建立结构的必要性。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为什么「拍脑袋」总在付学费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直觉快、省力；结构化慢、可靠。重要决定，必须强制切到慢思考。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45 分钟 · 认知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07 / 71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治标不治本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良率掉了，先加质检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某产线良率从 97% 掉到 91%，团队立刻开会。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加派两人，每道工序多检一遍（治标）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查原材料来源与配方变更（治本）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加质检 → 两周回升到 95%，第三周又掉到 89%；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查配方 → 发现新批次原材料换了配方，从源头解决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团队犯了两个错：① 急于给方案，跳过找原因；② 只看症状，不看机制。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双系统理论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大脑有两套系统，你大多数时候只用了一套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Daniel Kahneman,《Thinking, Fast and Slow》(2011) · 诺贝尔经济学奖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系统 1（快思考）：自动、快速、不费力。擅长熟悉场景，但容易想当然、以偏概全。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系统 2（慢思考）：受控、缓慢、耗能。擅长陌生问题与多变量权衡。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关键：系统 1 默认打开，系统 2 是懒惰的——大脑会自动省电。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管理者的用法：日常小事靠系统 1，重要决定强制切到系统 2。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结构化思考 = 在重要问题上强制打开系统 2。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TRAPS · 问题解决四陷阱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四个陷阱，你今天一定会踩中一个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256032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237744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① 急于给方案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223113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问题没界定，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就开始讨论怎么做。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223113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04825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E72C37"/>
                </a:solidFill>
                <a:latin typeface="Microsoft YaHei"/>
                <a:ea typeface="Microsoft YaHei"/>
              </a:rPr>
              <a:t>信号：「我觉得应该先…」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223113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对策：先界定（模块二）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8328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83280" y="1874520"/>
            <a:ext cx="256032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74720" y="1911096"/>
            <a:ext cx="237744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② 只顾症状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7872" y="2578608"/>
            <a:ext cx="223113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头痛医头，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问题反复复发。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47872" y="3584448"/>
            <a:ext cx="223113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39312" y="3657600"/>
            <a:ext cx="204825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信号：「加强质检」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47872" y="4709160"/>
            <a:ext cx="223113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对策：找根因（模块四）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1874520"/>
            <a:ext cx="2560320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1911096"/>
            <a:ext cx="237744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③ 只见自己视角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82512" y="2578608"/>
            <a:ext cx="223113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只从本部门看，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拼不出全貌。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82512" y="3584448"/>
            <a:ext cx="223113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3952" y="3657600"/>
            <a:ext cx="204825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E0A82E"/>
                </a:solidFill>
                <a:latin typeface="Microsoft YaHei"/>
                <a:ea typeface="Microsoft YaHei"/>
              </a:rPr>
              <a:t>信号：「是产品的问题」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4709160"/>
            <a:ext cx="223113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对策：拆解穷尽（模块三）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5256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52560" y="1874520"/>
            <a:ext cx="256032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0" y="1911096"/>
            <a:ext cx="237744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④ 只发散不收敛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17152" y="2578608"/>
            <a:ext cx="223113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想法一大堆，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落不了地。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17152" y="3584448"/>
            <a:ext cx="223113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08592" y="3657600"/>
            <a:ext cx="204825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信号：白板写满没人知先干哪个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17152" y="4709160"/>
            <a:ext cx="223113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对策：定优先级（模块五）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四个陷阱，正好对应后面五个模块。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EXERCISE · 8 分钟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用四陷阱给便利贴归类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回到开场白板上你们写的『想当然的决定』。挑一张，判断它属于哪个陷阱，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并写一句『当时如果多问一句什么，就不会错』。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8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一张便利贴 + 一句话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先独立想 3 分钟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再同桌互相说一遍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重点关注：你多问的那句，对应六步里的哪一步？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QUICK CHECK · 随堂检验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「良率下降就加强质检」主要踩了哪个陷阱？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急于给方案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只顾表层症状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只见自己视角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只发散不收敛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「加质检」只处理了症状（不良品），没有处理机制（为什么变多）。真正原因是原材料配方变更。治标不治本，属于陷阱②。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模块一小结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直觉不是敌人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在熟悉的小事上，相信直觉；在重要的决定上，强制走流程。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结构化 = 在关键时刻打开系统 2。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13 / 71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模块二：问题陈述三要素 + SCQA。全天第一个硬技能。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界定问题：把「一团乱麻」写成一句话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问题说不清，答案一定偏。先写成「现状-目标-差距」。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55 分钟 · 核心 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14 / 71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三句看起来像问题的话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都不是问题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团队常把下面三句当成「问题」来说。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①「执行力不行」（判断）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②「满意度需要提升」（愿望）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③「应该上个新 CRM」（方案）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现状 18% → 11%；目标回到 15%；差距 4 个百分点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判断和愿望评不了；方案把答案写进了问题，锁死了讨论空间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判断 / 愿望 / 方案，都不是问题。最危险的是把方案当问题。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问题陈述三要素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一个合格的问题陈述，必须有三个要素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自查问句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现状 Situation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290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可观察的事实（不是判断）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我看到的是什么？数据/时间/对象？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目标 Goal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可衡量的标准（不是愿望）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本来/应该是什么样？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差距 Gap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918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290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现状与目标的距离（= 问题）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差多少？差在哪里？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来源：结构化问题陈述是 Barbara Minto《The Pyramid Principle》与咨询通用方法的核心。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从判断到事实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改写对照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指令式　❌ 判断 / 愿望 / 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销售团队执行力不行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客户满意度需要提升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我们应该上一个新 CRM 系统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（都评不了，也下不了手）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赋能式　✅ 结构化问题陈述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过去两月华东区新客转化率从 18% 降到 11%（现状）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团队目标是回到 15% 以上（目标）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目前差 4 个百分点（差距）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（有事实、有标准、有缺口）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诀窍：能拿数字反驳你 → 是事实；只能『我觉得不是』→ 还是判断。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SCQA 结构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三要素说清楚，SCQA 说得好听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965960"/>
            <a:ext cx="1371600" cy="868680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71600" y="1965960"/>
            <a:ext cx="5486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075688"/>
            <a:ext cx="6583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</a:rPr>
              <a:t>Situat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48840" y="1965960"/>
            <a:ext cx="937260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31720" y="2020824"/>
            <a:ext cx="301752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4960" y="2020824"/>
            <a:ext cx="598932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华东区一直是我们的增长引擎。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953512"/>
            <a:ext cx="1371600" cy="86868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1600" y="2953512"/>
            <a:ext cx="5486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3063240"/>
            <a:ext cx="6583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</a:rPr>
              <a:t>Compli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148840" y="2953512"/>
            <a:ext cx="937260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31720" y="3008376"/>
            <a:ext cx="301752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冲突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94960" y="3008376"/>
            <a:ext cx="598932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但最近两个月，新客转化率从 18% 掉到了 11%。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941064"/>
            <a:ext cx="1371600" cy="8686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371600" y="3941064"/>
            <a:ext cx="5486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" y="4050792"/>
            <a:ext cx="6583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</a:rPr>
              <a:t>Questi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148840" y="3941064"/>
            <a:ext cx="937260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331720" y="3995928"/>
            <a:ext cx="301752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问题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94960" y="3995928"/>
            <a:ext cx="598932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这 4 个百分点的差距，到底卡在哪？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928616"/>
            <a:ext cx="1371600" cy="8686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371600" y="4928616"/>
            <a:ext cx="5486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5038344"/>
            <a:ext cx="6583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</a:rPr>
              <a:t>Answer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48840" y="4928616"/>
            <a:ext cx="937260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31720" y="4983480"/>
            <a:ext cx="301752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答案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4960" y="4983480"/>
            <a:ext cx="598932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拆解后发现主要卡在决策环节，建议……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533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来源：Barbara Minto,《The Pyramid Principle》。顺序很重要：先 S 后 C——先说情境，听众才会跟你一起紧张。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EXERCISE · 18 分钟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问题陈述改写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卡片上有 3 个模糊说法，每组选 2 个改写：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①「项目老是延期。」②「团队士气不高。」③「我们应该搞一次团建。」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要求：a) 用「现状-目标-差距」写一句完整的话；b) 用 SCQA 写一段 4 句话；c) 标出你补了哪些『猜的』信息。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18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2 条结构化问题陈述 + SCQA 小段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第 3 句是方案不是问题——先把它还原成问题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补的信息要注明，这些是需要核实的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12 分钟写 + 6 分钟组间互评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QUICK CHECK · 随堂检验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下面哪一句是合格的「问题陈述」？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团队执行力需要提升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我们应该加强培训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近两月交付延期率从 5% 升到 15%，目标是控制在 8% 以内，目前差 7 个百分点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大家要更主动一点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合格的问题陈述包含：现状（延期率 5%→15%）+ 目标（≤8%）+ 差距（7 个百分点）。其余三句分别是愿望、方案、和判断。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模块二小结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问题说清楚，答案就出来一半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说不清差距，说明还没想清楚。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一句话只能定边界——接下来，把它拆开，找到能下手的地方。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21 / 71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模块三：MECE 原则 + 逻辑树。全天第二个硬技能。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拆解问题：MECE + 逻辑树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不拆，就只会平均用力；拆开，才知道重点在哪。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70 分钟 · 核心 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22 / 71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全员用力，等于没用力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转化率为什么只涨了 1 个点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问题已界定：华东区转化率差 4 个百分点。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全员动员：销售多打电话、市场多投广告、产品多改页面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先拆解，定位 4 个点卡在哪一环，集中火力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平均用力 → 一个月只涨 1 个点，没人知道哪环起作用；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定位关键环 → 精力集中，见效快且可归因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没拆开就不知道卡在哪一环，只能平均用力。平均用力 = 没有重点。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MECE 原则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相互独立、完全穷尽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Barbara Minto《The Pyramid Principle》/ 麦肯锡分析方法 · 公共知识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ME（Mutually Exclusive）相互独立：拆出来的几条不能重叠，否则重复用力。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CE（Collectively Exhaustive）完全穷尽：所有可能都要覆盖，不能漏维度。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检验一：子树加起来，能不能还原成母问题？能 → 穷尽。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检验二：每条子树之间，能不能画一条互不重叠的界？能 → 独立。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MECE 是逻辑树的地基。不 MECE 的拆解，等于没拆。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三种拆解维度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拆解有固定套路，不用每次从零想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1188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适用场景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例子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流程 Process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1188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有先后顺序的事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认知 → 意向 → 决策 → 成交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结构 Component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7472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1188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由部分组成的事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产品 / 价格 / 渠道 / 促销（4P）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公式 Formula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7472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1188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可量化的事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656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0372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收入 = 客户数 × 客单价 × 复购率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提醒：同一层只能用同一种维度，不能上面按流程、下面按部门混着来。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逻辑树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把大问题拆成能下手的小问题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3154680"/>
            <a:ext cx="2286000" cy="8686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3200400"/>
            <a:ext cx="21031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华东区</a:t>
            </a:r>
          </a:p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转化率</a:t>
            </a:r>
          </a:p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差 4 点</a:t>
            </a:r>
          </a:p>
        </p:txBody>
      </p:sp>
      <p:sp>
        <p:nvSpPr>
          <p:cNvPr id="7" name="Rectangle 6"/>
          <p:cNvSpPr/>
          <p:nvPr/>
        </p:nvSpPr>
        <p:spPr>
          <a:xfrm>
            <a:off x="3383280" y="3584448"/>
            <a:ext cx="137160" cy="457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520440" y="1965960"/>
            <a:ext cx="2395728" cy="65836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75304" y="1984248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流量质量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40" y="2807208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11880" y="2825496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渠道结构变化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20440" y="3465576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11880" y="3483864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投放素材衰减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20440" y="4123944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4142232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目标人群偏移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83280" y="3584448"/>
            <a:ext cx="137160" cy="457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117336" y="1965960"/>
            <a:ext cx="2395728" cy="65836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72200" y="1984248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转化环节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17336" y="2807208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08776" y="2825496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认知→意向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17336" y="3465576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08776" y="3483864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意向→决策 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17336" y="4123944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08776" y="4142232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决策→成交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83280" y="3584448"/>
            <a:ext cx="137160" cy="457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714232" y="1965960"/>
            <a:ext cx="2395728" cy="65836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769096" y="1984248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销售能力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714232" y="2807208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805672" y="2825496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跟单节奏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714232" y="3465576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805672" y="3483864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话术匹配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714232" y="4123944"/>
            <a:ext cx="2395728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805672" y="4142232"/>
            <a:ext cx="2212848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报价策略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080760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用法顺序：① 先穷尽（把枝画全）② 再判断（哪枝最可能是关键）③ 别平均用力（80% 精力给关键枝）。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EXERCISE · 25 分钟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现场搭一棵逻辑树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分三组，各领一个场景：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A 组：客户续约率下降 ｜ B 组：新员工留存率低 ｜ C 组：项目交付总是延期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要求：① 先选一种拆解维度并说明为什么；② 搭到三层；③ 用两条检验线自查 MECE；④ 圈出最可能的关键枝并说明依据。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一棵三层逻辑树 + 圈定的关键枝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18 分钟搭建 + 7 分钟组间挑毛病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挑毛病只问一句：这棵树的哪一层不 MECE？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关键枝的依据是数据还是感觉？要能说出来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QUICK CHECK · 随堂检验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把「客户不满的原因」拆成「产品质量」「发货慢」两条，违反了什么？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完全穷尽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相互独立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以上都对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都没违反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「发货慢」本身也可能是客户体验/质量感知的一部分，与「产品质量」存在重叠。违反的是 ME（相互独立）。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模块三小结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拆解不是越细越好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是「互斥且穷尽」到能定位问题的粒度。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树上有很多枝——哪一枝才是根？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29 / 71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系统 1 的三种偏爱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直觉不是随机犯错，它有固定的偏好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偏爱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后果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可得性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最容易想到的 = 最可能的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被最近一次经历带偏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锚定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第一个数字定调子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预算、工期都被首个数锚住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确认偏误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只找支持自己的证据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越查越觉得自己对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来源：Daniel Kahneman《Thinking, Fast and Slow》。破法只有一个：在重要决定上强制走流程。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EXERCISE · 5 分钟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找一次『锚定』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回想你最近一次定预算 / 定工期 / 定目标的场景：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第一个被说出口的数字是谁提的？它是不是成了讨论的起点？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一句话：我被什么锚住了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和自己配对说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重点不是批判，而是看见这个模式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问题陈述的四个常见错误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写不出好问题，通常卡在这四类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错误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920240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86600" y="1920240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修正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把方案当问题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2900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「应该上系统」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49440" y="2633472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86600" y="2633472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还原成：现状-目标-差距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缺目标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「客户不满意」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3346704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86600" y="3346704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补上可衡量的标准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缺现状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9184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2900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「要提升转化」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49440" y="4059936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86600" y="4059936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补上事实、数据、时间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目标太大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9184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42900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「成为行业第一」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949440" y="4773168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86600" y="4773168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拆到本季度能衡量的粒度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写完自查：这四项里，我漏了哪一项？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界定问题的三步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从听到抱怨到写出陈述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3480816" cy="56692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听原话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记下对方说了什么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5B6B7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40352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2" y="2331720"/>
            <a:ext cx="3480816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0352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分事实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6656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哪些是数字、时间、对象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132064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2064" y="2331720"/>
            <a:ext cx="348081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2064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写成句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8368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现状-目标-差距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顺序不要跳：先听原话，再分事实，最后才写句子。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逻辑树的三种画法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同一个问题，可以有三棵树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画法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树干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适合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按流程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线索→意向→决策→成交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找『哪一环流失多』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按结构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产品/价格/渠道/促销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找『哪个要素拖后腿』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按公式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客户数×客单价×复购率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找『该动哪个变量』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同一层只能一种维度；混用必不 MECE。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EXERCISE · 5 分钟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MECE 自查三问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拿起你们刚画的逻辑树，问三句：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 子树加起来能还原母问题吗？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② 有没有两条讲的是同一件事？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③ 有没有一个明显该有的维度没出现？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标记出至少 1 处不 MECE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自查后再交给别组挑毛病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挑出问题比画得漂亮更重要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模块四：5 Why + 鱼骨图。全天重心之一，演练密集。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找根因：5 Why + 鱼骨图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解决症状，问题复发；解决根因，问题不再来。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75 分钟 · 核心 ⭐⭐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36 / 71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反复复发的问题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摘叶子 vs 找根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客户投诉了，出个说明、赔个不是，下个月又投诉。交付延期了，加个班补上，下个项目又延期。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摘黄叶：处理症状，压下去这次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找根：查土和浇水，解决机制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摘叶 → 新叶继续黄；\n找根 → 同类问题不再复发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判断标准很简单：解决它，同类问题还会不会再犯？会 → 你解决的是症状。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5 WHY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不是问 5 次，是每一层都基于事实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丰田生产方式 · 大野耐一（Taiichi Ohno）· 精益生产 / 根本原因分析（RCA）核心工具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核心纪律：每一层追问都必须基于事实，不能猜。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停止标志：再往下问，指向的是流程/制度/机制，而不是某个人的时候。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三不要：不要跳步、不要猜、不要停在人身上。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次数是参考不是规定——可能 3 次到根，也可能 7 次。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问到『因为小李不细心』就停，说明没挖到根，只是找了个人背锅。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5 WHY 示例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从「投诉多」挖到「标准未定义」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2532888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投诉多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客户投诉率上升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08960" y="3520440"/>
            <a:ext cx="256032" cy="0"/>
          </a:xfrm>
          <a:prstGeom prst="line">
            <a:avLst/>
          </a:prstGeom>
          <a:ln w="28575">
            <a:solidFill>
              <a:srgbClr val="E72C3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92424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2424" y="2331720"/>
            <a:ext cx="2532888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2424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质量不符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交付产品有 3 项未达客户要求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36208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36208" y="2331720"/>
            <a:ext cx="2532888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8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验收没发现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验收环节没有检出问题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96528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79992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9992" y="2331720"/>
            <a:ext cx="2532888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79992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标准未定义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6296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验收标准从未被明确定义过 ← 根因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到第 4 层就停：因为『标准未定义』是机制问题，定义清楚，同类问题不再复发。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鱼骨图（石川图）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横向铺开六类，保证不遗漏维度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401568"/>
            <a:ext cx="850392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418320" y="3063240"/>
            <a:ext cx="2194560" cy="749808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0" y="3090672"/>
            <a:ext cx="201168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交付</a:t>
            </a:r>
          </a:p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质量不符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0160" y="1874520"/>
            <a:ext cx="54864" cy="152704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463040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481328"/>
            <a:ext cx="146304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人 Man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1993392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技能不足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2414016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交接不清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6464" y="2834640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责任心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23360" y="1874520"/>
            <a:ext cx="54864" cy="152704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520440" y="1463040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66160" y="1481328"/>
            <a:ext cx="146304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机 Machine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69664" y="1993392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设备老化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69664" y="2414016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系统缺失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9664" y="2834640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工具不足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66560" y="1874520"/>
            <a:ext cx="54864" cy="152704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263640" y="1463040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1481328"/>
            <a:ext cx="146304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料 Material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12864" y="1993392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原材料变更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12864" y="2414016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信息不全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12864" y="2834640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数据错误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80160" y="3465576"/>
            <a:ext cx="54864" cy="152704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77240" y="4956048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" y="4974336"/>
            <a:ext cx="146304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法 Method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26464" y="3657600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流程缺失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26464" y="4059936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标准未定义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26464" y="4462272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方法不统一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023360" y="3465576"/>
            <a:ext cx="54864" cy="152704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3520440" y="4956048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66160" y="4974336"/>
            <a:ext cx="146304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环 Environment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69664" y="3657600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工期过紧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9664" y="4059936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协作氛围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69664" y="4462272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外部条件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766560" y="3465576"/>
            <a:ext cx="54864" cy="152704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263640" y="4956048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309360" y="4974336"/>
            <a:ext cx="146304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测 Measurement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12864" y="3657600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验收标准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12864" y="4059936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检查方式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12864" y="4462272"/>
            <a:ext cx="233172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· 度量口径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650992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来源：石川馨（Kaoru Ishikawa）· QC 七大手法。口诀：人机料法环测（5M1E）。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三工具接力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逻辑树 → 鱼骨图 → 5 Why，一个漏斗越收越窄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方向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52160" y="1920240"/>
            <a:ext cx="57607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89320" y="1920240"/>
            <a:ext cx="5486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回答什么问题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逻辑树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横向铺开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52160" y="2633472"/>
            <a:ext cx="5760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89320" y="2633472"/>
            <a:ext cx="5486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问题卡在「哪一枝」？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鱼骨图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横向铺开六类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852160" y="3346704"/>
            <a:ext cx="5760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89320" y="3346704"/>
            <a:ext cx="5486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这一类「有哪些可能原因」？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 Why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纵向挖深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852160" y="4059936"/>
            <a:ext cx="5760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89320" y="4059936"/>
            <a:ext cx="5486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「到底哪一条」是根因？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顺序不能反：先定位枝 → 再铺可能 → 最后挖到根。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EXERCISE · 28 分钟 ⭐⭐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根因演练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三组各领一个案例：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A 组：客户投诉率上升 ｜ B 组：团队加班多但产出不升 ｜ C 组：培训后行为没有改变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步骤：① 鱼骨图（人机料法环测）铺开至少 8 条；② 挑 2 条最可疑的用 5 Why 往下挖；③ 判断挖到的是不是「根」；④ 若停在某个人身上，重挖。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28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一张鱼骨图 + 至少 1 条挖到机制的根因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20 分钟操作 + 8 分钟上台判定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判定标准只有一句：解决它，同类问题不再复发？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停在『某人不用心』的组，上台重挖一次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QUICK CHECK · 随堂检验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5 Why 挖到哪一层，算「找到根」？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问到第 5 次就停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挖到某个具体的人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指向流程或机制，解决后同类问题不再复发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挖到预算不足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5 Why 的停止标志不是次数，而是『指向机制而非个人』。停在具体的人身上，说明只是找了人背锅。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模块四小结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根因找到的标准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解决它，同类问题不再复发。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根因可能有好几个，都重要，但资源有限——先动哪个？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44 / 71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模块五：影响-努力矩阵 + 金字塔原理。演练含 3 分钟汇报。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定优先级 + 结构化表达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方案被采纳，一半靠内容，一半靠结构。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75 分钟 · 核心 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45 / 71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方案为什么被否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不是方案不好，是你没讲清楚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你辛苦分析三个月，上去讲了二十分钟，老板一句『再想想』。同事的方案不如你细致，却被通过了。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按过程讲：我先做 A，然后 B，最后 C…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结论先行：我建议先做 B，理由有三…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按过程讲 → 听众跟得累，没听到结论就走神；\n结论先行 → 三分钟说清，老板当场拍板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被否的原因往往不是内容，是结构。听众最想知道的是『你的结论是什么』。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影响-努力矩阵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先动哪个：把解法摊进四个格子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↑ 影响高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4864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5B6B76"/>
                </a:solidFill>
                <a:latin typeface="Microsoft YaHei"/>
                <a:ea typeface="Microsoft YaHei"/>
              </a:rPr>
              <a:t>↓ 影响低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5870448"/>
            <a:ext cx="5669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1">
                <a:solidFill>
                  <a:srgbClr val="5B6B76"/>
                </a:solidFill>
                <a:latin typeface="Microsoft YaHei"/>
                <a:ea typeface="Microsoft YaHei"/>
              </a:rPr>
              <a:t>努力（成本）→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34640" y="2011680"/>
            <a:ext cx="4160520" cy="1783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834640" y="2011680"/>
            <a:ext cx="4160520" cy="51206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71800" y="2039112"/>
            <a:ext cx="3886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① 高影响 · 低努力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7520" y="2651760"/>
            <a:ext cx="379476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立即做。快速见效，用来建立信心、争取资源。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0" y="2011680"/>
            <a:ext cx="4160520" cy="1783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0" y="2011680"/>
            <a:ext cx="4160520" cy="51206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52360" y="2039112"/>
            <a:ext cx="3886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② 高影响 · 高努力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0" y="2651760"/>
            <a:ext cx="379476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排期做。重要但费劲，单独立项、给资源、定节点。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34640" y="3977640"/>
            <a:ext cx="4160520" cy="1783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834640" y="3977640"/>
            <a:ext cx="4160520" cy="51206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71800" y="4005072"/>
            <a:ext cx="3886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③ 低影响 · 低努力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4617720"/>
            <a:ext cx="379476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顺手做或授权。不占你精力，交给别人。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0" y="3977640"/>
            <a:ext cx="4160520" cy="1783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0" y="3977640"/>
            <a:ext cx="4160520" cy="51206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4005072"/>
            <a:ext cx="3886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④ 低影响 · 高努力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0" y="4617720"/>
            <a:ext cx="379476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不做。敢于砍掉——很多团队忙死，就因为不肯砍这一格。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配合帕累托 80/20：20% 的原因造成 80% 的问题。别想全解决，先拿到那 80% 的效果。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金字塔原理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结论先行 · 以上统下 · 归类分组 · 逻辑递进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92728" y="1828800"/>
            <a:ext cx="4206240" cy="84124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21328" y="1883664"/>
            <a:ext cx="1766621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结论 / 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3473" y="1901952"/>
            <a:ext cx="204277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一句话说清你的主张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92628" y="2724912"/>
            <a:ext cx="5806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21228" y="2779776"/>
            <a:ext cx="2438705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理由一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47461" y="2798064"/>
            <a:ext cx="2906878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支撑结论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92528" y="3621024"/>
            <a:ext cx="74066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21128" y="3675888"/>
            <a:ext cx="3110789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理由二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51449" y="3694176"/>
            <a:ext cx="3770986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支撑结论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92428" y="4517136"/>
            <a:ext cx="90068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21028" y="4572000"/>
            <a:ext cx="3782873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理由三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5437" y="4590288"/>
            <a:ext cx="4635094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支撑结论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2328" y="5413248"/>
            <a:ext cx="10607040" cy="841248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20928" y="5468112"/>
            <a:ext cx="4454957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证据 · 数据 · 事实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59425" y="5486400"/>
            <a:ext cx="5499202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每层都可被追问、被验证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来源：Barbara Minto,《The Pyramid Principle》。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71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金字塔四原则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四句话，威力极大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原则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结论先行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先说结论，再说理由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讲了 20 分钟还没讲到点子上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以上统下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上层每个观点，下层都要支撑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下面夹带无关信息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归类分组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同组理由放在一起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三个理由散着讲，听不出是一组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逻辑递进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773168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773168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组与组按重要性/时间/结构排序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9808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3524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又散又乱，抓不住重点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SCQA 是开场，金字塔是主体——先情境后冲突，再结论先行。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71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EXERCISE · 25 分钟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 分钟金字塔汇报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承接模块四的根因与解法：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 把解法填进影响-努力矩阵，标出 ①②③④；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② 决定先做哪个，写成一句结论；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③ 用金字塔写 3 个理由，每个配一个证据；</a:t>
            </a: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④ 用 SCQA 写一段 4 句话的开场。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一段 3 分钟金字塔汇报（含 SCQA 开场）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15 分钟准备 + 10 分钟上台讲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上台后其他组当『老板』，只回答：他的结论是什么？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答不出来 = 讲失败，回去改那一句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71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QUICK CHECK · 随堂检验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下面哪种汇报方式最符合金字塔原理？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我先做了市场调研，然后访谈了客户，最后发现…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关于这个问题，我讲三个方面，先讲背景…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我建议先做 A 方案，理由有三：第一…第二…第三…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领导您看我们是不是可以考虑一下…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金字塔原理第一原则是「结论先行」——先说建议，再说理由。其余三项分别是按过程讲、铺垫过长、和没有结论。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模块五小结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方案被采纳，一半靠内容，一半靠结构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结论先行，是对听众时间的尊重。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讲清楚了，还要能落地——最后一步：一页纸。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52 / 71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模块六：A3 + PDCA + AI 边界。收束全天并落到行动。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一页纸落地 + AI 协作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分析做完不等于问题解决；A3 是分析与行动之间的桥。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60 分钟 · 工具 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53 / 71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报告落灰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分析三十页，没人执行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团队花两个月做了一份三十页分析报告，结论清晰、数据详实。然后……躺在共享盘里落灰。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写得更长更全，觉得这样才专业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压成一页 A3，七栏说清，逼自己抓重点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长报告 → 没人看，执行不了；\n一页纸 → 谁、做什么、何时一目了然，能落地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分析和行动之间，缺一座桥。这座桥叫 A3——一页纸。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71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A3 报告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七栏，把全天的分析压进一页纸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" y="1874520"/>
            <a:ext cx="5486400" cy="89611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11096"/>
            <a:ext cx="1600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① 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7440" y="1911096"/>
            <a:ext cx="36118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为什么要解决这个问题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2862072"/>
            <a:ext cx="5486400" cy="89611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98648"/>
            <a:ext cx="1600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② 现状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7440" y="2898648"/>
            <a:ext cx="36118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事实与数据（模块二的三要素）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3849624"/>
            <a:ext cx="5486400" cy="89611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886200"/>
            <a:ext cx="1600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③ 目标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3886200"/>
            <a:ext cx="36118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达成标准，可衡量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4837176"/>
            <a:ext cx="5486400" cy="89611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873752"/>
            <a:ext cx="1600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④ 根因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77440" y="4873752"/>
            <a:ext cx="36118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分析结论（模块三、四）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1874520"/>
            <a:ext cx="5577840" cy="89611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1911096"/>
            <a:ext cx="1600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⑤ 对策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1911096"/>
            <a:ext cx="37033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选定解法（模块五的优先级）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2862072"/>
            <a:ext cx="5577840" cy="89611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0" y="2898648"/>
            <a:ext cx="1600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⑥ 计划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2898648"/>
            <a:ext cx="37033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谁 / 做什么 / 何时（What-Who-When）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3849624"/>
            <a:ext cx="5577840" cy="89611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3886200"/>
            <a:ext cx="160020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⑦ 跟进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0" y="3886200"/>
            <a:ext cx="37033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怎么验证、何时复盘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989320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来源：丰田（Toyota A3）· 精益管理标准工具。限定一页，强迫你抓重点——减法的过程就是想清楚的过程。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71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PDCA 循环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让解决能力持续提升，而不只是解决一次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630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22178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22178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678985" y="1873606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4705" y="191018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P · 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705" y="233080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计划：定目标与方法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5350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922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 · 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922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执行：按计划行动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78985" y="4947818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4705" y="498439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C · Check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4705" y="540501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检查：结果对不对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0446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5018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 · Act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018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处理：固化或修正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722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来源：W. Edwards Deming（戴明环）。多数人只做 P 和 D——真正让组织变强的是 C 和 A。A3 第七栏『跟进』就是 C。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71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AI · 站在加速位置，不站替代位置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能做三件事，不能替三件事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AI 能做 · 想得更全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补 MECE 遗漏的维度。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提示词：帮我检查这个方法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有没有漏掉的分支？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只指出漏洞，别给答案。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6FA32E"/>
                </a:solidFill>
                <a:latin typeface="Microsoft YaHei"/>
                <a:ea typeface="Microsoft YaHei"/>
              </a:rPr>
              <a:t>信号：拆解时总觉得少了一枝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对策：让 AI 当『查漏器』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1874520"/>
            <a:ext cx="350520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AI 能做 · 查得更快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275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行业数据、标准、先例，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检索速度比人快。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但它给的信息要核实。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9275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419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信号：找资料花掉大半天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75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对策：让 AI 当『检索员』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1874520"/>
            <a:ext cx="350520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AI 不能替 · 下判断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227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哪个根因最关键、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先动哪个——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需要你对业务的理解。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227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371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E72C37"/>
                </a:solidFill>
                <a:latin typeface="Microsoft YaHei"/>
                <a:ea typeface="Microsoft YaHei"/>
              </a:rPr>
              <a:t>信号：把判断权交出去最危险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227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对策：判断回路留在自己脑子里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来源：人在回路 HITL（Parasuraman &amp; Riley, 1997）；认知外包（Gerlich 2025；Lee et al. 2025, ACM CHI）。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71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AI · 用得对 VS 用错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同样一件事，两种用法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539496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5394960" cy="60350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38528"/>
            <a:ext cx="51206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用得对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697480"/>
            <a:ext cx="498348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用 AI 检查 MECE 有没有遗漏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47288"/>
            <a:ext cx="498348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用 AI 检索行业标准与先例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197096"/>
            <a:ext cx="498348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用 AI 把要点整理成金字塔结构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946904"/>
            <a:ext cx="498348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把 AI 的输出当成『待核实的素材』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874520"/>
            <a:ext cx="539496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45352" y="1874520"/>
            <a:ext cx="5394960" cy="6035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82512" y="1938528"/>
            <a:ext cx="51206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用错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3952" y="2697480"/>
            <a:ext cx="498348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把 AI 的结论直接当成根因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3952" y="3447288"/>
            <a:ext cx="498348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问 AI「先做哪个」，照它说的办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2" y="4197096"/>
            <a:ext cx="498348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把判断权、承诺权交给 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3952" y="4946904"/>
            <a:ext cx="498348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用 AI 替代自己对业务的理解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纪律：AI 用得越多，越要主动保留自己的思考回路。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71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EXERCISE · 15 分钟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出一页 A3 + 30 天计划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用你们全程的真实问题，填出一页 A3——七栏都填，第⑥栏必须写到人、事、时间。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然后填 30 天计划：未来四周，每周解决一个真实问题，用今天的六步走一遍。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一页 A3 + 一份 30 天计划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10 分钟填 + 5 分钟同桌互查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互查只问一句：这页纸，别人拿去能执行吗？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检查第⑥栏有没有『尽快』『加强』这类模糊词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71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QUICK CHECK · 随堂检验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AI 在问题解决中，哪件事不该交给它？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帮你想得更全（补 MECE 维度）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帮你检索行业数据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决定先做哪个方案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帮你把要点整理成结构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『先做哪个』是判断，涉及对业务的理解与责任归属，必须由人来做。AI 可以加速思考，但不能替你做判断、担责任、做承诺。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71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结构化不是让你变慢，是让你不必反复返工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今天六步：界定 · 拆解 · 根因 · 优先 · 表达 · 落地。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收尾金句页：把六步再念一遍，加深记忆。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带走什么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今天之后，你会带走三件东西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1920240"/>
            <a:ext cx="5394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1920240"/>
            <a:ext cx="5120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内容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952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2668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用在哪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思路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2633472"/>
            <a:ext cx="5394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31720" y="2633472"/>
            <a:ext cx="5120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遇到问题先界定，别急着给方案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952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2668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每次想说『我觉得应该』前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方法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4560" y="3346704"/>
            <a:ext cx="5394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31720" y="3346704"/>
            <a:ext cx="5120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六步 + 8 个经典框架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8952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2668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MECE / 逻辑树 / 5Why / 鱼骨 / 矩阵 / 金字塔 / A3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行动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94560" y="4059936"/>
            <a:ext cx="5394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331720" y="4059936"/>
            <a:ext cx="5120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一页 A3 + 30 天计划 + 一句具体承诺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58952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2668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回岗第一周就开始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三件东西缺一件，课程都白上。尤其是第三件——行动。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承诺三要求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带一个动作回去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920240"/>
            <a:ext cx="5577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72200" y="1920240"/>
            <a:ext cx="5303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示例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具体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3172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做什么（不是态度）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2633472"/>
            <a:ext cx="5577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72200" y="2633472"/>
            <a:ext cx="5303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5 Why 分析一次交付延期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可听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456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3172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对谁说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35040" y="3346704"/>
            <a:ext cx="5577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72200" y="3346704"/>
            <a:ext cx="5303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告诉我的团队和上级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可查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9456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33172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怎么验证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35040" y="4059936"/>
            <a:ext cx="5577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72200" y="4059936"/>
            <a:ext cx="5303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下次周会我汇报挖到的根因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写下来，并告诉你的同伴。缺少任一要求，都不算承诺。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71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不是「我以后要注意」，而是：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明天几点、对谁、做什么动作。</a:t>
            </a:r>
          </a:p>
          <a:p>
            <a:pPr algn="l">
              <a:lnSpc>
                <a:spcPct val="112000"/>
              </a:lnSpc>
            </a:pP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写下来，并且告诉你的同伴。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64 / 71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结构化问题解决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从「拍脑袋」到「一页纸拍板」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好的管理者不靠天才的直觉，靠可重复的思考流程。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65 / 71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5 WHY 的四个纪律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问得对不对，比问几次更重要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纪律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基于事实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每一层都要有证据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「可能是客户太挑剔」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不跳步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一层一层往下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从症状直接跳到对策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不停在人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指向机制而非个人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656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0372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「因为小李不细心」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可验证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每层都能被检验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66560" y="4773168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03720" y="4773168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凭空推测的因果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判断到达根的标准：解决它，同类问题不再复发。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鱼骨图六类速查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人机料法环测，一个都不漏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类别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追问方向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920240"/>
            <a:ext cx="5212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1920240"/>
            <a:ext cx="4937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常见根因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3172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技能 / 态度 / 培训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2633472"/>
            <a:ext cx="5212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2633472"/>
            <a:ext cx="4937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标准未培训到位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456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3172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设备 / 工具 / 系统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0" y="3346704"/>
            <a:ext cx="5212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3346704"/>
            <a:ext cx="4937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工具缺失或老旧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9456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33172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原材料 / 信息 / 数据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0" y="4059936"/>
            <a:ext cx="5212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37960" y="4059936"/>
            <a:ext cx="4937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输入信息有误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法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456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33172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流程 / 标准 / 方法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0" y="4773168"/>
            <a:ext cx="5212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37960" y="4773168"/>
            <a:ext cx="4937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标准未定义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环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94560" y="548640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331720" y="548640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环境 / 氛围 / 外部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0800" y="5486400"/>
            <a:ext cx="5212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37960" y="5486400"/>
            <a:ext cx="4937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工期压力过大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测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194560" y="619963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331720" y="619963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检查 / 验收 / 度量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00800" y="6199632"/>
            <a:ext cx="5212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37960" y="6199632"/>
            <a:ext cx="4937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验收口径不一致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六类保证不遗漏；再用 5 Why 对可疑的骨深挖。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71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80/20 与优先级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别想着全解决，先拿到 80% 的效果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原则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0896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4612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1920240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8120" y="1920240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管理含义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帕累托 80/20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0896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4612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20% 的原因造成 80% 的问题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80960" y="2633472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18120" y="2633472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集中资源打关键少数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影响-努力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10896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4612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高影响低成本先做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80960" y="3346704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18120" y="3346704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快速见效、建立信心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机会成本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10896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24612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 A 就没法做 B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80960" y="4059936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18120" y="4059936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敢于砍掉第④格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来源：Vilfredo Pareto（帕累托法则）。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71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同样 30 秒，效果差十倍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DEEP · 汇报的两种开头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指令式　❌ 铺垫式开头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「关于这个问题，我首先想讲一下背景…」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「我先介绍下我们做的工作…」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「情况是这样的，分几个方面…」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（听众 30 秒后开始走神）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赋能式　✅ 结论式开头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「我建议先做 B 方案。」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「理由有三：第一…第二…第三…」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「如果通过，我下周就能启动。」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（听众 30 秒内抓住你的主张）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结论先行，不是不铺垫，是把铺垫放在结论之后。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71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A3 每一栏的检验问题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一页纸填不好，通常是某一栏问错了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栏位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检验问题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背景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3200" y="2633472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80360" y="2633472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为什么现在必须解决它？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现状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3346704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80360" y="3346704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有没有可以拿来反驳的数字？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4059936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4059936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达成标准是否可衡量？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根因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43200" y="4773168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773168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解决它，同类问题还会复发吗？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对策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743200" y="5486400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880360" y="5486400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这是高影响低成本的那一格吗？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619963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619963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计划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6199632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6199632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谁、做什么、何时——写得出来吗？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691286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" y="691286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跟进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743200" y="6912864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880360" y="6912864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什么时候复盘、拿什么验证？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7763256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写完七问，一页纸才立得住。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71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DEEP · AI 提示词三条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 AI 当查漏器、检索员、整理员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查漏提示词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「我这样拆解问题 [粘贴]，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帮我检查 MECE 遗漏的维度，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只指出漏洞，别给答案。」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6FA32E"/>
                </a:solidFill>
                <a:latin typeface="Microsoft YaHei"/>
                <a:ea typeface="Microsoft YaHei"/>
              </a:rPr>
              <a:t>信号：拆解时觉得少了一枝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对策：让 AI 补维度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1874520"/>
            <a:ext cx="350520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反证提示词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275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「我打算先做 B，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请给我三个可能失败的理由。」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9275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419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信号：怕自己只看到支持证据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75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对策：让 AI 当红队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1874520"/>
            <a:ext cx="350520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整理提示词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227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「把这些要点按金字塔结构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（结论先行）整理成一段。」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227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371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信号：要点齐了但讲不顺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227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对策：让 AI 理顺结构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三条提示词的共同点：AI 只做加速，判断与承诺仍由人完成。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结构化问题解决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