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14" r:id="rId64"/>
    <p:sldId id="269" r:id="rId15"/>
    <p:sldId id="270" r:id="rId16"/>
    <p:sldId id="315" r:id="rId65"/>
    <p:sldId id="271" r:id="rId17"/>
    <p:sldId id="272" r:id="rId18"/>
    <p:sldId id="316" r:id="rId66"/>
    <p:sldId id="273" r:id="rId19"/>
    <p:sldId id="274" r:id="rId20"/>
    <p:sldId id="275" r:id="rId21"/>
    <p:sldId id="276" r:id="rId22"/>
    <p:sldId id="277" r:id="rId23"/>
    <p:sldId id="278" r:id="rId24"/>
    <p:sldId id="317" r:id="rId67"/>
    <p:sldId id="279" r:id="rId25"/>
    <p:sldId id="280" r:id="rId26"/>
    <p:sldId id="318" r:id="rId68"/>
    <p:sldId id="281" r:id="rId27"/>
    <p:sldId id="282" r:id="rId28"/>
    <p:sldId id="319" r:id="rId69"/>
    <p:sldId id="283" r:id="rId29"/>
    <p:sldId id="284" r:id="rId30"/>
    <p:sldId id="285" r:id="rId31"/>
    <p:sldId id="286" r:id="rId32"/>
    <p:sldId id="287" r:id="rId33"/>
    <p:sldId id="320" r:id="rId70"/>
    <p:sldId id="288" r:id="rId34"/>
    <p:sldId id="289" r:id="rId35"/>
    <p:sldId id="321" r:id="rId71"/>
    <p:sldId id="290" r:id="rId36"/>
    <p:sldId id="291" r:id="rId37"/>
    <p:sldId id="322" r:id="rId72"/>
    <p:sldId id="292" r:id="rId38"/>
    <p:sldId id="293" r:id="rId39"/>
    <p:sldId id="323" r:id="rId73"/>
    <p:sldId id="294" r:id="rId40"/>
    <p:sldId id="295" r:id="rId41"/>
    <p:sldId id="296" r:id="rId42"/>
    <p:sldId id="297" r:id="rId43"/>
    <p:sldId id="298" r:id="rId44"/>
    <p:sldId id="299" r:id="rId45"/>
    <p:sldId id="324" r:id="rId74"/>
    <p:sldId id="300" r:id="rId46"/>
    <p:sldId id="301" r:id="rId47"/>
    <p:sldId id="302" r:id="rId48"/>
    <p:sldId id="303" r:id="rId49"/>
    <p:sldId id="325" r:id="rId75"/>
    <p:sldId id="304" r:id="rId50"/>
    <p:sldId id="305" r:id="rId51"/>
    <p:sldId id="306" r:id="rId52"/>
    <p:sldId id="307" r:id="rId53"/>
    <p:sldId id="326" r:id="rId76"/>
    <p:sldId id="308" r:id="rId54"/>
    <p:sldId id="309" r:id="rId55"/>
    <p:sldId id="327" r:id="rId77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10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1.xml"/><Relationship Id="rId20" Type="http://schemas.openxmlformats.org/officeDocument/2006/relationships/slide" Target="slides/slide22.xml"/><Relationship Id="rId21" Type="http://schemas.openxmlformats.org/officeDocument/2006/relationships/slide" Target="slides/slide23.xml"/><Relationship Id="rId22" Type="http://schemas.openxmlformats.org/officeDocument/2006/relationships/slide" Target="slides/slide24.xml"/><Relationship Id="rId23" Type="http://schemas.openxmlformats.org/officeDocument/2006/relationships/slide" Target="slides/slide25.xml"/><Relationship Id="rId24" Type="http://schemas.openxmlformats.org/officeDocument/2006/relationships/slide" Target="slides/slide26.xml"/><Relationship Id="rId25" Type="http://schemas.openxmlformats.org/officeDocument/2006/relationships/slide" Target="slides/slide28.xml"/><Relationship Id="rId26" Type="http://schemas.openxmlformats.org/officeDocument/2006/relationships/slide" Target="slides/slide29.xml"/><Relationship Id="rId27" Type="http://schemas.openxmlformats.org/officeDocument/2006/relationships/slide" Target="slides/slide31.xml"/><Relationship Id="rId28" Type="http://schemas.openxmlformats.org/officeDocument/2006/relationships/slide" Target="slides/slide32.xml"/><Relationship Id="rId29" Type="http://schemas.openxmlformats.org/officeDocument/2006/relationships/slide" Target="slides/slide34.xml"/><Relationship Id="rId30" Type="http://schemas.openxmlformats.org/officeDocument/2006/relationships/slide" Target="slides/slide35.xml"/><Relationship Id="rId31" Type="http://schemas.openxmlformats.org/officeDocument/2006/relationships/slide" Target="slides/slide36.xml"/><Relationship Id="rId32" Type="http://schemas.openxmlformats.org/officeDocument/2006/relationships/slide" Target="slides/slide37.xml"/><Relationship Id="rId33" Type="http://schemas.openxmlformats.org/officeDocument/2006/relationships/slide" Target="slides/slide38.xml"/><Relationship Id="rId34" Type="http://schemas.openxmlformats.org/officeDocument/2006/relationships/slide" Target="slides/slide40.xml"/><Relationship Id="rId35" Type="http://schemas.openxmlformats.org/officeDocument/2006/relationships/slide" Target="slides/slide41.xml"/><Relationship Id="rId36" Type="http://schemas.openxmlformats.org/officeDocument/2006/relationships/slide" Target="slides/slide43.xml"/><Relationship Id="rId37" Type="http://schemas.openxmlformats.org/officeDocument/2006/relationships/slide" Target="slides/slide44.xml"/><Relationship Id="rId38" Type="http://schemas.openxmlformats.org/officeDocument/2006/relationships/slide" Target="slides/slide46.xml"/><Relationship Id="rId39" Type="http://schemas.openxmlformats.org/officeDocument/2006/relationships/slide" Target="slides/slide47.xml"/><Relationship Id="rId40" Type="http://schemas.openxmlformats.org/officeDocument/2006/relationships/slide" Target="slides/slide49.xml"/><Relationship Id="rId41" Type="http://schemas.openxmlformats.org/officeDocument/2006/relationships/slide" Target="slides/slide50.xml"/><Relationship Id="rId42" Type="http://schemas.openxmlformats.org/officeDocument/2006/relationships/slide" Target="slides/slide51.xml"/><Relationship Id="rId43" Type="http://schemas.openxmlformats.org/officeDocument/2006/relationships/slide" Target="slides/slide52.xml"/><Relationship Id="rId44" Type="http://schemas.openxmlformats.org/officeDocument/2006/relationships/slide" Target="slides/slide53.xml"/><Relationship Id="rId45" Type="http://schemas.openxmlformats.org/officeDocument/2006/relationships/slide" Target="slides/slide54.xml"/><Relationship Id="rId46" Type="http://schemas.openxmlformats.org/officeDocument/2006/relationships/slide" Target="slides/slide56.xml"/><Relationship Id="rId47" Type="http://schemas.openxmlformats.org/officeDocument/2006/relationships/slide" Target="slides/slide57.xml"/><Relationship Id="rId48" Type="http://schemas.openxmlformats.org/officeDocument/2006/relationships/slide" Target="slides/slide58.xml"/><Relationship Id="rId49" Type="http://schemas.openxmlformats.org/officeDocument/2006/relationships/slide" Target="slides/slide59.xml"/><Relationship Id="rId50" Type="http://schemas.openxmlformats.org/officeDocument/2006/relationships/slide" Target="slides/slide61.xml"/><Relationship Id="rId51" Type="http://schemas.openxmlformats.org/officeDocument/2006/relationships/slide" Target="slides/slide62.xml"/><Relationship Id="rId52" Type="http://schemas.openxmlformats.org/officeDocument/2006/relationships/slide" Target="slides/slide63.xml"/><Relationship Id="rId53" Type="http://schemas.openxmlformats.org/officeDocument/2006/relationships/slide" Target="slides/slide64.xml"/><Relationship Id="rId54" Type="http://schemas.openxmlformats.org/officeDocument/2006/relationships/slide" Target="slides/slide66.xml"/><Relationship Id="rId55" Type="http://schemas.openxmlformats.org/officeDocument/2006/relationships/slide" Target="slides/slide67.xml"/><Relationship Id="rId56" Type="http://schemas.openxmlformats.org/officeDocument/2006/relationships/slide" Target="slides/slide69.xml"/><Relationship Id="rId57" Type="http://schemas.openxmlformats.org/officeDocument/2006/relationships/slide" Target="slides/slide70.xml"/><Relationship Id="rId58" Type="http://schemas.openxmlformats.org/officeDocument/2006/relationships/slide" Target="slides/slide71.xml"/><Relationship Id="rId59" Type="http://schemas.openxmlformats.org/officeDocument/2006/relationships/slide" Target="slides/slide72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63" Type="http://schemas.openxmlformats.org/officeDocument/2006/relationships/tableStyles" Target="tableStyles.xml"/><Relationship Id="rId64" Type="http://schemas.openxmlformats.org/officeDocument/2006/relationships/slide" Target="slides/slide14.xml"/><Relationship Id="rId65" Type="http://schemas.openxmlformats.org/officeDocument/2006/relationships/slide" Target="slides/slide17.xml"/><Relationship Id="rId66" Type="http://schemas.openxmlformats.org/officeDocument/2006/relationships/slide" Target="slides/slide20.xml"/><Relationship Id="rId67" Type="http://schemas.openxmlformats.org/officeDocument/2006/relationships/slide" Target="slides/slide27.xml"/><Relationship Id="rId68" Type="http://schemas.openxmlformats.org/officeDocument/2006/relationships/slide" Target="slides/slide30.xml"/><Relationship Id="rId69" Type="http://schemas.openxmlformats.org/officeDocument/2006/relationships/slide" Target="slides/slide33.xml"/><Relationship Id="rId70" Type="http://schemas.openxmlformats.org/officeDocument/2006/relationships/slide" Target="slides/slide39.xml"/><Relationship Id="rId71" Type="http://schemas.openxmlformats.org/officeDocument/2006/relationships/slide" Target="slides/slide42.xml"/><Relationship Id="rId72" Type="http://schemas.openxmlformats.org/officeDocument/2006/relationships/slide" Target="slides/slide45.xml"/><Relationship Id="rId73" Type="http://schemas.openxmlformats.org/officeDocument/2006/relationships/slide" Target="slides/slide48.xml"/><Relationship Id="rId74" Type="http://schemas.openxmlformats.org/officeDocument/2006/relationships/slide" Target="slides/slide55.xml"/><Relationship Id="rId75" Type="http://schemas.openxmlformats.org/officeDocument/2006/relationships/slide" Target="slides/slide60.xml"/><Relationship Id="rId76" Type="http://schemas.openxmlformats.org/officeDocument/2006/relationships/slide" Target="slides/slide65.xml"/><Relationship Id="rId77" Type="http://schemas.openxmlformats.org/officeDocument/2006/relationships/slide" Target="slides/slide68.xml"/><Relationship Id="rId7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【开场引导】先用两道个人题勾起体验：「你收到过最糟的一次反馈」「你给出过最有用的一次反馈」。</a:t>
            </a:r>
          </a:p>
          <a:p>
            <a:r>
              <a:t>【锚点】反馈是信息，不是评判——全天回扣这句。</a:t>
            </a:r>
          </a:p>
          <a:p>
            <a:r>
              <a:t>【重点】讨好型（只夸不指出）也是无效反馈，不是建设型。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【讲解要点】先讲「三扇门」顺序不可调：没修关系就开口，说什么对方都防御。</a:t>
            </a:r>
          </a:p>
          <a:p>
            <a:r>
              <a:t>SBI：S 越具体对方越不防御；B 只写看到的行为（不是推论）；I 写客观后果（不是「我很生气」）。</a:t>
            </a:r>
          </a:p>
          <a:p>
            <a:r>
              <a:t>SBI 也用于正向反馈，但要真有「差距」才用。</a:t>
            </a:r>
          </a:p>
          <a:p>
            <a:r>
              <a:t>【练习1·改写工坊】每人把一段真实模糊批评改写成 SBI 三句，同桌互评，只问「这句能验证吗？」</a:t>
            </a:r>
          </a:p>
          <a:p>
            <a:r>
              <a:t>【救场】写不出真实事例→先用课程 STAR 案例练手；卡在 I→追问「这件事带来了什么后果？」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【讲解要点】四种反应里「伪装」最隐蔽——表面接受、心里不服，信息照样流失，点名它。</a:t>
            </a:r>
          </a:p>
          <a:p>
            <a:r>
              <a:t>AIR 核心在 I（Inquire）：用提问把「评判」拉回「事实」。先接住，判断完再回应。</a:t>
            </a:r>
          </a:p>
          <a:p>
            <a:r>
              <a:t>【关键】接纳 ≠ 认错——学员最大心结，专门拆。</a:t>
            </a:r>
          </a:p>
          <a:p>
            <a:r>
              <a:t>【练习2·两两对练】A 给一条真实反馈，B 只用 AIR 接住先别解释，3 分钟互换。</a:t>
            </a:r>
          </a:p>
          <a:p>
            <a:r>
              <a:t>【救场】忍不住辩解→叫停重申「先接住再回应」。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【讲解要点】规律先讲：先处理情绪，再处理事情。关系门没开，事实门也进不去。</a:t>
            </a:r>
          </a:p>
          <a:p>
            <a:r>
              <a:t>DESC 顺序铁律：D 在前（事实）、E 在后（用「我」表达感受），别一上来带情绪。</a:t>
            </a:r>
          </a:p>
          <a:p>
            <a:r>
              <a:t>四问 = 开口前 3 分钟自检：结果 / 事实 / 预判 / 时机，缺一不可。</a:t>
            </a:r>
          </a:p>
          <a:p>
            <a:r>
              <a:t>【练习3·情景角色扮演】抽难对话卡，先写四问再按 DESC 推进，观察员用四问打分。</a:t>
            </a:r>
          </a:p>
          <a:p>
            <a:r>
              <a:t>【救场】一上来带情绪→退回 D 把事实说清；Contract 空→追问「具体哪天、看什么进展？」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【讲解要点】要反馈比给反馈更难也更值钱——你在主动掌握自己的成长。</a:t>
            </a:r>
          </a:p>
          <a:p>
            <a:r>
              <a:t>问法三档：弱（你对我有啥意见）→ 中（上周评审哪最该改）→ 强（我演示时最该改哪一点）。差别在「具体场景+要例子」。</a:t>
            </a:r>
          </a:p>
          <a:p>
            <a:r>
              <a:t>定期要，不只是救火时才要。</a:t>
            </a:r>
          </a:p>
          <a:p>
            <a:r>
              <a:t>【练习4·写具体问题】写 1 条本周想问的具体问题，小组互改到「对方能用一个例子回答」。</a:t>
            </a:r>
          </a:p>
          <a:p>
            <a:r>
              <a:t>【救场】问太大→拆到具体场景+动作。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【讲解要点】先过一遍六张话术卡：三扇门/SBI/AIR/DESC/四问/Ask——记住结构比背话术重要。</a:t>
            </a:r>
          </a:p>
          <a:p>
            <a:r>
              <a:t>收尾落点在「90 天计划」——学员今天最大的带走件，务必现场填完。</a:t>
            </a:r>
          </a:p>
          <a:p>
            <a:r>
              <a:t>【练习5·整合演练】3 人抽签（给/收/评委）：给的人用 SBI，收的人用 AIR，敏感升级 DESC，全程四问自检。</a:t>
            </a:r>
          </a:p>
          <a:p>
            <a:r>
              <a:t>【救场】串不起来→提示先开关系门再进事实。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【收尾】致谢 + 承诺，让学员带走最小的一件：给一次 SBI，或要一次反馈。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【附录】备查页：核心工具清单 / 学练承接映射 / 时间分配。讲师备课与控场时翻阅。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【附录】备查页：核心工具清单 / 学练承接映射 / 时间分配。讲师备课与控场时翻阅。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【附录】备查页：核心工具清单 / 学练承接映射 / 时间分配。讲师备课与控场时翻阅。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331720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GIVING &amp; RECEIVING FEEDBACK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8920"/>
            <a:ext cx="107899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给予与接受反馈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8620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8" y="4370832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给得清楚 · 收得坦然 · 要得主动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COURSE MAP · 课程全景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 天，把反馈练成习惯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61544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认知重建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反馈 ≠ 挑毛病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38400" y="2057400"/>
            <a:ext cx="161544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43840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556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给予反馈 SBI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128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把批评写成事实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816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28160" y="2057400"/>
            <a:ext cx="161544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2816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6532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接受反馈 AIR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104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接住不 defensive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17920" y="2057400"/>
            <a:ext cx="161544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难对话 DESC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四问 + 四步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68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07680" y="2057400"/>
            <a:ext cx="161544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0768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484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主动要反馈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056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问得具体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9974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997440" y="2057400"/>
            <a:ext cx="161544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99744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模块五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3460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8032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90 天计划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6.5 小时 · 4 项核心技能 · 学练合一 · 练习占比约 35%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反馈是信息，不是评判。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837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 dirty="0" err="1">
                <a:solidFill>
                  <a:srgbClr val="8DC643"/>
                </a:solidFill>
                <a:latin typeface="Microsoft YaHei"/>
                <a:ea typeface="Microsoft YaHei"/>
              </a:rPr>
              <a:t>是你和对方一起把工作往前推一步</a:t>
            </a:r>
            <a:endParaRPr sz="5400" b="1" dirty="0">
              <a:solidFill>
                <a:srgbClr val="8DC643"/>
              </a:solidFill>
              <a:latin typeface="Microsoft YaHei"/>
              <a:ea typeface="Microsoft YaHe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本课灵魂：每一次反馈，都是一次建立「反馈伙伴关系」的会谈。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00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开场 · 反馈认知重建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先把「反馈 = 挑毛病」这个旧心智放下，再学技能。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15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再想一次：你给出过最有用的一次反馈，又是什么？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两道题，先写下来——这就是今天的起点。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认知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反馈的两种面孔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建设型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对事不对人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具体、可验证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指向未来改进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打击型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贴标签、翻旧账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模糊、情绪化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只否定不给出路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认知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关键澄清：建设型 ≠ 负面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建设型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指出差距，但给方向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对方感到被尊重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愿意行动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讨好型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只夸不指出问题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对方误以为「都挺好」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原地踏步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心法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从「评价」到「事实」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评价（评判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你太不靠谱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你总是拖延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你不上心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信息（事实</a:t>
            </a:r>
            <a:r>
              <a:rPr sz="1700" b="1" dirty="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上周三报告迟交 2 天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这周 3 次没回消息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会议迟到 4 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写在便签上，贴到墙上。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全天结束时，回头看它还在不在。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模块一 · 给予反馈（SBI）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能按 SBI 结构，给出具体、对事不对人的反馈。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80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这一模块你带走什么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学会用 SBI 三句话替代模糊批评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分清「行为」与「推论」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避开 SBI 常见错误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现场改写一条真实反馈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反馈三扇门：关系 → 事实 → 未来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350008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926080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关系门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7472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对方信你吗？安全吗？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123944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没打开 → 说什么都防御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2336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38912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89120" y="2350008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2926080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事实门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47472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是可验证的行为吗？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6344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63440" y="4123944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没打开 → 只能反驳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77240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3816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38160" y="2350008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8160" y="2926080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未来门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347472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下一步是什么？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41248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80" y="4123944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没打开 → 不知道往哪走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029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顺序不可调换：先修关系 → 再摆事实 → 最后给方向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623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开口前先确认顺序：没修关系，说什么都防御。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989320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888888"/>
                </a:solidFill>
                <a:latin typeface="Microsoft YaHei"/>
                <a:ea typeface="Microsoft YaHei"/>
              </a:rPr>
              <a:t>＊「反馈三扇门」为 Coursemaster 教学模型，改编自反馈沟通的经典三要素（观察 → 影响 → 下一步）。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SBI：给反馈的结构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具体的时间、地点、场合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2336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8912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912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Behavior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行为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可观察到的具体动作，而非推论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3816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Impact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6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影响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该行为带来的实际后果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知识点 1.2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 怎么说才具体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✘ 模糊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你最近老迟到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你最近老迟到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你最近老迟到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✔ 具体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本周三次晨会 9:10 后进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本周三次晨会 9:10 后进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本周三次晨会 9:10 后进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知识点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常见错误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错误写法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「你态度有问题」（贴标签）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「最近老是出错」（模糊）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翻旧账凑证据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正确写法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S：上周五的客户会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B：你打断了我两次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I：客户显得犹豫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案例（STAR）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把「你态度有问题」改成 SBI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2808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情境：经理发现下属连续迟到例会、汇报敷衍。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 情境：本周三次晨会 9:10 后才进；两份周报错别字超 5 处。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B 行为：你迟到、周报未校对就提交。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影响：团队信息不同步，我得重做一遍。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结果：下属没防御，主动说「我定闹钟 + 交前自检」。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知识点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I 说什么才有分量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说感受（无效）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我很生气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我很生气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我很生气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说后果（有效）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客户显得犹豫、不置可否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客户显得犹豫、不置可否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客户显得犹豫、不置可否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改写工坊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每人把一段「真实的模糊批评」改写成 SBI 三句话，同桌互评。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条改写后的 SBI 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S 写具体时间/场合；B 只写看到的行为；I 写客观影响。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互评时只问：『这句能验证吗？』不能就重写。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优先挑本周真想说、又一直没说清的那件事。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话术卡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给予反馈模板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开口公式：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「在 ___（情境），我注意到 ___（行为），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这带来的结果是 ___（影响）。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你这边是什么情况？我们怎么调？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话术卡 No.2 · 可打印携带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知识点 1.5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也能做正向反馈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空洞表扬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干得好！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干得好！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干得好！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SBI 正向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上周五客户会你提前备了 3 版方案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上周五客户会你提前备了 3 版方案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上周五客户会你提前备了 3 版方案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避坑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 SBI 当表扬公式，只夸不指出差距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省略 Situation，对方不知所指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写成情绪宣泄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正解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SBI 也用于正向反馈，但要真有「差距」才用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 越具体，对方越不防御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写客观后果，不写「我很生气」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写完三句话再开口——你会发现对方没那么抵触。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22 / 72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模块二 · 接受反馈（AIR）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能接住别人的反馈而不 defensive，并把信息变成行动。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70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这一模块你带走什么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学会用 AIR 把「被评判」变回「拿信息」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识别自己的四种本能反应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 Inquire 提问代替解释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现场两两接住一条真实反馈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接收反馈的四种常见反应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965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19456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16242E"/>
                </a:solidFill>
                <a:latin typeface="Microsoft YaHei"/>
                <a:ea typeface="Microsoft YaHei"/>
              </a:rPr>
              <a:t>战斗 Fight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88920"/>
            <a:ext cx="48463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0">
                <a:solidFill>
                  <a:srgbClr val="5B6B76"/>
                </a:solidFill>
                <a:latin typeface="Microsoft YaHei"/>
                <a:ea typeface="Microsoft YaHei"/>
              </a:rPr>
              <a:t>立刻反驳、找借口，关系破裂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01168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146304" cy="1965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219456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16242E"/>
                </a:solidFill>
                <a:latin typeface="Microsoft YaHei"/>
                <a:ea typeface="Microsoft YaHei"/>
              </a:rPr>
              <a:t>逃跑 Flight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788920"/>
            <a:ext cx="48463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0">
                <a:solidFill>
                  <a:srgbClr val="5B6B76"/>
                </a:solidFill>
                <a:latin typeface="Microsoft YaHei"/>
                <a:ea typeface="Microsoft YaHei"/>
              </a:rPr>
              <a:t>沉默、点头但毫无行动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25196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4251960"/>
            <a:ext cx="146304" cy="1965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43484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16242E"/>
                </a:solidFill>
                <a:latin typeface="Microsoft YaHei"/>
                <a:ea typeface="Microsoft YaHei"/>
              </a:rPr>
              <a:t>伪装 Fake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463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0">
                <a:solidFill>
                  <a:srgbClr val="5B6B76"/>
                </a:solidFill>
                <a:latin typeface="Microsoft YaHei"/>
                <a:ea typeface="Microsoft YaHei"/>
              </a:rPr>
              <a:t>表面接受，心里不服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25196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4251960"/>
            <a:ext cx="146304" cy="1965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0" y="443484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16242E"/>
                </a:solidFill>
                <a:latin typeface="Microsoft YaHei"/>
                <a:ea typeface="Microsoft YaHei"/>
              </a:rPr>
              <a:t>接纳 Accept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5029200"/>
            <a:ext cx="48463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0">
                <a:solidFill>
                  <a:srgbClr val="5B6B76"/>
                </a:solidFill>
                <a:latin typeface="Microsoft YaHei"/>
                <a:ea typeface="Microsoft YaHei"/>
              </a:rPr>
              <a:t>先接住，再判断，最后回应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AIR：接反馈的结构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Acknowledge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接住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先承认听到，不急着同意或反驳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2336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8912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912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Inquire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探询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「能举个具体例子吗？」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38160" y="23774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320040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Respond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60" y="36118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回应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4023360"/>
            <a:ext cx="3017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理解清楚后再决定接受/说明/怎么改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4617720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888888"/>
                </a:solidFill>
                <a:latin typeface="Microsoft YaHei"/>
                <a:ea typeface="Microsoft YaHei"/>
              </a:rPr>
              <a:t>＊「AIR 三步」为 Coursemaster 教学模型，改编自接收反馈的经典回应框架（先接住 → 再探询 → 后回应）。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为什么我们本能会防备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防备的根源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反馈被当成评价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反馈被当成评价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反馈被当成评价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破解点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把「评价」拆回「事实」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把「评价」拆回「事实」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把「评价」拆回「事实」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 2.4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探询的力量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急着解释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「不是的，是因为…」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把对话变成辩解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失去信息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用 Inquire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「能举个具体例子吗？」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把评判拉回事实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拿到可改的点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案例（STAR）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被点名「报告太慢」，用 AIR 接住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1064240" cy="2286271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情境：上级在会上说「你报告总是最慢，拖进度」。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 接住：谢谢点出，我确实这周晚了。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探询：具体是哪几份？慢在初稿还是校对？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 回应：下周起周三分界前我先交初稿。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结果：上级从「批评」变成一起排期，关系没破。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 2.3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Acknowledge 不等于认错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接了就等于我错了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接了就等于我错了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接了就等于我错了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正确理解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接住 = 我听到了这条信息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接住 = 我听到了这条信息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接住 = 我听到了这条信息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两两对练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A 给一条真实反馈，B 用 AIR 接住；重点练 Inquire，先别解释。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段 AIR 回应要点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听到负面，第一句只说「谢谢，具体是哪件事？」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Inquire 至少问 1 个具体问题再回应。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观察员记：B 有没有一上来就辩解？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话术卡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AIR 接受反馈回应卡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接住公式：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A：「谢谢，我听到了。」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I：「能举个具体例子吗？当时是怎样的？」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R：「我理解的是 ___，下一步我打算 ___。」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话术卡 No.3 · 可打印携带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知识点 2.5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Respond 的三种出口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接受并改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认可这条反馈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认可这条反馈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认可这条反馈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说明或暂不采纳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补充对方不知道的事实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补充对方不知道的事实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补充对方不知道的事实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避坑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一听到负面就解释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把「接纳」当成「认错」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只说谢谢，没有后续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正解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先接住，判断完再回应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接纳 ≠ 认错，是拿到信息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 必须落到「下一步」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这一句，能救你 80% 的防御反应。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72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399" y="2286000"/>
            <a:ext cx="6660511" cy="57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模块三</a:t>
            </a:r>
            <a:r>
              <a:rPr sz="3800" b="1" dirty="0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sz="38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难对话实战（DESC</a:t>
            </a:r>
            <a:r>
              <a:rPr sz="3800" b="1" dirty="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在冲突 / 敏感情境，把问题说开而不伤关系。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这一模块你带走什么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学会用 DESC 四步 + 四问，推进敏感对话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分清 Describe 与 Express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开口前用四问自检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角色扮演一场真实难对话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共同问题：战斗与逃跑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失控的难对话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一上来就 Express 带情绪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只讲道理，不讲感受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没有约定，说完就散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有结构的难对话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 Describe 事实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再 Express 用「我」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Contract 落到时间点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什么算「难对话」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常见三类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绩效不达标要当面说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绩效不达标要当面说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绩效不达标要当面说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共同特征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情绪高、关系敏感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情绪高、关系敏感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情绪高、关系敏感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DESC：难对话四步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94560"/>
            <a:ext cx="2514600" cy="24688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395728"/>
            <a:ext cx="2514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Describe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描述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023360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F2F6F4"/>
                </a:solidFill>
                <a:latin typeface="Microsoft YaHei"/>
                <a:ea typeface="Microsoft YaHei"/>
              </a:rPr>
              <a:t>只描述观察到的事实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5468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611880" y="2194560"/>
            <a:ext cx="2514600" cy="24688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11880" y="2395728"/>
            <a:ext cx="2514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320040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Express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361188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表达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40" y="4023360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F2F6F4"/>
                </a:solidFill>
                <a:latin typeface="Microsoft YaHei"/>
                <a:ea typeface="Microsoft YaHei"/>
              </a:rPr>
              <a:t>表达真实影响，用「我」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12648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583680" y="2194560"/>
            <a:ext cx="2514600" cy="24688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80" y="2395728"/>
            <a:ext cx="2514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320040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Suggest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361188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建议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0840" y="4023360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F2F6F4"/>
                </a:solidFill>
                <a:latin typeface="Microsoft YaHei"/>
                <a:ea typeface="Microsoft YaHei"/>
              </a:rPr>
              <a:t>具体、可执行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09828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555480" y="2194560"/>
            <a:ext cx="2514600" cy="24688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555480" y="2395728"/>
            <a:ext cx="2514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55480" y="320040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Contract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55480" y="3611880"/>
            <a:ext cx="2514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约定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92640" y="4023360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F2F6F4"/>
                </a:solidFill>
                <a:latin typeface="Microsoft YaHei"/>
                <a:ea typeface="Microsoft YaHei"/>
              </a:rPr>
              <a:t>下一步与时间点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难对话四问（开口前自检）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2514600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2514600" cy="73152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212848"/>
            <a:ext cx="2514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17520"/>
            <a:ext cx="218541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我要的结果是什么？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4160520"/>
            <a:ext cx="218541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锚定目标，不跑偏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54680" y="347472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611880" y="2103120"/>
            <a:ext cx="2514600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611880" y="2103120"/>
            <a:ext cx="2514600" cy="73152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11880" y="2212848"/>
            <a:ext cx="2514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6472" y="3017520"/>
            <a:ext cx="218541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事实是什么？我有没有证据？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6472" y="4160520"/>
            <a:ext cx="218541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F89C34"/>
                </a:solidFill>
                <a:latin typeface="Microsoft YaHei"/>
                <a:ea typeface="Microsoft YaHei"/>
              </a:rPr>
              <a:t>过事实门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126480" y="347472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583680" y="2103120"/>
            <a:ext cx="2514600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583680" y="2103120"/>
            <a:ext cx="2514600" cy="73152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0" y="2212848"/>
            <a:ext cx="2514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8272" y="3017520"/>
            <a:ext cx="218541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对方可能怎么反应？我怎么接？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8272" y="4160520"/>
            <a:ext cx="218541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E0A82E"/>
                </a:solidFill>
                <a:latin typeface="Microsoft YaHei"/>
                <a:ea typeface="Microsoft YaHei"/>
              </a:rPr>
              <a:t>预判防御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098280" y="347472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555480" y="2103120"/>
            <a:ext cx="2514600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555480" y="2103120"/>
            <a:ext cx="2514600" cy="73152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555480" y="2212848"/>
            <a:ext cx="2514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20072" y="3017520"/>
            <a:ext cx="218541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什么时间、什么场合最合适？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20072" y="4160520"/>
            <a:ext cx="218541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过关系门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4709160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888888"/>
                </a:solidFill>
                <a:latin typeface="Microsoft YaHei"/>
                <a:ea typeface="Microsoft YaHei"/>
              </a:rPr>
              <a:t>＊「难对话四问」为 Coursemaster 教学模型，改编自高难度对话的开口前准备框架。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 与 E：先事实，后感受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顺序错（常见）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「我觉得你根本不重视」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「我觉得你根本不重视」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「我觉得你根本不重视」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顺序对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D：「本周三次文档晚 1 天」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D：「本周三次文档晚 1 天」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D：「本周三次文档晚 1 天」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先处理情绪，再处理事情。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顺序错了，说什么都白说。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规律：关系门没开，事实门也进不去。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案例（STAR）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跨部门「甩锅」会，用 DESC 扭回来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情境：项目延期，A 部门会上直指 B 部门「不配合」。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D 描述：本周三次接口文档 B 比约定晚 1 天。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E 表达：我很焦虑，担心客户觉得我们不专业。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 建议：能否固定每天 17:00 同步一次？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 约定：B 同意，本周起试行，周五复盘。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结果：从「谁的责任」变成「下一步怎么协同」。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 3.4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 与 C：建议要能落地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空建议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希望你能改进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希望你能改进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希望你能改进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可落地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S：能否每天 17:00 同步一次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S：能否每天 17:00 同步一次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S：能否每天 17:00 同步一次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情景角色扮演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抽难对话卡片（绩效 / 越界 / 重复错误），按 DESC 推进；观察员用四问打分。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份四问准备表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抽 3 分钟写四问，再开口。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观察员只打：D 有没有事实？C 有没有时间点？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演完互换角色，体会「被对话」的感觉。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话术卡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DESC 难对话话术卡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推进公式：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D：「在 ___，我观察到 ___。」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E：「我的感受 / 担心是 ___。」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S：「我建议 ___。」  C：「我们约定 ___，何时看进展？」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话术卡 No.4 + 四问准备表 No.5 · 可打印携带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知识点 3.5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情绪高时的三个急救动作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先做的三件事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暂停 6 秒深呼吸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暂停 6 秒深呼吸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暂停 6 秒深呼吸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别做的三件事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别当场争对错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别当场争对错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别当场争对错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避坑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一上来 Express 不带 Describe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Contract 没落到「谁 / 何时」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四问没写就开聊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正解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D 在前，E 在后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 必须具体可执行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开口前花 3 分钟写四问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写出来，它就不再是「躲不掉」，而是「可以准备」。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536066" cy="57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模块四</a:t>
            </a:r>
            <a:r>
              <a:rPr sz="3800" b="1" dirty="0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sz="38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主动要反馈（Ask</a:t>
            </a:r>
            <a:r>
              <a:rPr sz="3800" b="1" dirty="0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打破「等别人给」的被动，主动向上级 / 同事 / 下属要反馈。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45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这一模块你带走什么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学会主动要反馈，而且问得具体、可回答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明白「要反馈」为何更难也更值钱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用模板问出具体信息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本周发出 1 条要反馈请求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837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要反馈，比给反馈更难，也更值钱</a:t>
            </a:r>
            <a:endParaRPr sz="5400" b="1" dirty="0">
              <a:solidFill>
                <a:srgbClr val="FFFFFF"/>
              </a:solidFill>
              <a:latin typeface="Microsoft YaHei"/>
              <a:ea typeface="Microsoft YaHe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因为你在主动掌握自己的成长。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被动等反馈，你永远慢半拍。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主动要反馈：问法的三档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502152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194560"/>
            <a:ext cx="3502152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267712"/>
            <a:ext cx="3227832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❌ 泛问（低效）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108960"/>
            <a:ext cx="3136392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「我最近做得怎么样？」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434840"/>
            <a:ext cx="313639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易被「挺好的」敷衍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2194560"/>
            <a:ext cx="3502152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61104" y="2194560"/>
            <a:ext cx="3502152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98264" y="2267712"/>
            <a:ext cx="3227832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✅ 聚焦问（推荐）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3984" y="3108960"/>
            <a:ext cx="3136392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「我上周那场评审，哪个环节最需要改？」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3984" y="4434840"/>
            <a:ext cx="313639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拿到具体信息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73568" y="2194560"/>
            <a:ext cx="3502152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973568" y="2194560"/>
            <a:ext cx="3502152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10728" y="2267712"/>
            <a:ext cx="3227832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⭐ 对照问（高效）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6448" y="3108960"/>
            <a:ext cx="3136392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「如果只让我改一个点，你觉得最该改哪个？」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4434840"/>
            <a:ext cx="313639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2A9D8F"/>
                </a:solidFill>
                <a:latin typeface="Microsoft YaHei"/>
                <a:ea typeface="Microsoft YaHei"/>
              </a:rPr>
              <a:t>拿到优先级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知识点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问「我该改哪一点」而不是「我有啥问题」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弱问法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你对我有什么意见？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你对我有什么意见？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你对我有什么意见？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强问法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上周评审哪个环节最该改？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上周评审哪个环节最该改？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上周评审哪个环节最该改？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案例（STAR）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主动问导师，拿到能改的方向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情境：新人做完首次客户演示，一直等「领导评价」却没下文。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 主动：会后找导师，「我演示时最该改哪一点？」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探询：导师举了「开场 3 分钟没抛核心结论」的例子。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 回应：下一场我先讲结论，再展开。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结果：一周后改进被看到，主动要反馈成了习惯。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写具体问题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每人写 1 条「本周就想问上级 / 同事的具体反馈问题」，小组互改到可回答。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条可回答的要反馈问题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改到「对方能用一个例子回答」为止。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避免「你对我有什么意见？」这种大空问。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最好指明场景：『上周那场评审，哪个环节最该改？』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话术卡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主动要反馈清单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开口公式：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向谁：近期一起共事、能观察到我的人。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问什么：指具体任务 / 场景，要例子不要评价。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何时：事情刚过、记忆新鲜时最好。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话术卡 No.6 · 可打印携带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避坑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✘　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问「你对我有啥意见？」（太大）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只在出事时才要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把要反馈当求表扬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✔　正解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问具体场景 + 要例子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定期要，不只是救火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4C9BE0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明确「我想改哪个点」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知识点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要反馈的节奏：定期 &gt; 救火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只在出问题时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出了事才去问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出了事才去问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出了事才去问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定期要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每月 1:1 固定问一句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每月 1:1 固定问一句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每月 1:1 固定问一句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发出去，你就已经比 90% 的人更会成长。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模块五 · 整合与行动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把五个模型串成习惯，写下带得走的 90 天计划。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45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五模型一图流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61544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三扇门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关系→事实→未来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顺序不可调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38400" y="2057400"/>
            <a:ext cx="161544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43840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SBI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556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给反馈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128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情境/行为/影响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816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28160" y="2057400"/>
            <a:ext cx="161544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2816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6532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收反馈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104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接/探/应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17920" y="2057400"/>
            <a:ext cx="161544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DESC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难对话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描述/表达/建议/约定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68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07680" y="2057400"/>
            <a:ext cx="161544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0768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四问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484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开口前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056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结果/事实/预判/时机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997440" y="2057400"/>
            <a:ext cx="161544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997440" y="2057400"/>
            <a:ext cx="161544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997440" y="2167128"/>
            <a:ext cx="161544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Ask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34600" y="3063240"/>
            <a:ext cx="13411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主动要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80320" y="3611880"/>
            <a:ext cx="124968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具体场景+例子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六张话术卡随身带，遇事翻一翻。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公式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关键公式汇总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给反馈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SBI = 具体情境 + 可观察行为 + 客观影响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收反馈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AIR = 接住 + 探询 + 回应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难对话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DESC = 描述 + 表达 + 建议 + 约定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57784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5577840"/>
            <a:ext cx="146304" cy="10515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5577840"/>
            <a:ext cx="2926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要反馈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5577840"/>
            <a:ext cx="7498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具体场景 + 要例子 ≠ 求评价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公式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五模型怎么串成一次对话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给 + 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给的人用 SBI 开场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给的人用 SBI 开场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给的人用 SBI 开场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升级 + 收尾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敏感了就上 DESC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敏感了就上 DESC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敏感了就上 DESC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整合演练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抽签组合：一人给、一人收、一场难对话串起来；评委用五模型打分。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份互评记录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给的人用 SBI；收的人用 AIR。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卡住就用四问救场。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评委只打：用对模型了吗？关系门开没开？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个人 90 天反馈行动计划卡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30 天内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2360" y="1920240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0" y="1920240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90 天内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给反馈（SBI）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完成 ≥1 次真实 SBI 反馈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2633472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0" y="2633472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形成每周 1 次习惯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主动要反馈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发出 ≥1 条具体请求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52360" y="3346704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20" y="3346704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建立定期要反馈节奏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难对话（DESC）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推进 ≥1 场待办难对话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52360" y="4059936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589520" y="4059936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列入 1:1 固定议题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收反馈（AIR）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91840" y="4773168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429000" y="4773168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每次被反馈先 Inquire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52360" y="4773168"/>
            <a:ext cx="4160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589520" y="4773168"/>
            <a:ext cx="38862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 AIR 变本能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填好带走——这就是你今天最大的产出。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最小可行的一步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今天就做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给一次 SBI 反馈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给一次 SBI 反馈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给一次 SBI 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021517"/>
            <a:ext cx="4937760" cy="2637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 dirty="0" err="1">
                <a:solidFill>
                  <a:srgbClr val="FFFFFF"/>
                </a:solidFill>
                <a:latin typeface="Microsoft YaHei"/>
                <a:ea typeface="Microsoft YaHei"/>
              </a:rPr>
              <a:t>一周内做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推进一场待办难对话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推进一场待办难对话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推进一场待办难对话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36576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谢谢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3657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反馈是信息，不是评判。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今天你带走 6 张话术卡 + 1 份 90 天计划。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回去就做最小的那一件：给一次 SBI，或要一次反馈。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69 / 72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附录 A · 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核心工具与测评清单（8 项）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9202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9202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98448" y="19202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工具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9202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9202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用途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0" y="19202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168128" y="19202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对应模块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3774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23774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88720" y="23774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98448" y="23774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反馈三扇门自检卡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23774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23774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开口前确认「关系→事实→未来」顺序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0" y="23774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68128" y="23774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28346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" y="28346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88720" y="28346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98448" y="28346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SBI 给予反馈模板卡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8346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19088" y="28346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把批评写成 S/B/I 三句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0" y="28346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168128" y="28346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2918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8368" y="32918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88720" y="32918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298448" y="32918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AIR 接受反馈回应卡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2918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419088" y="32918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接住反馈不 defensive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58400" y="32918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168128" y="32918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模块二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37490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58368" y="37490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88720" y="37490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298448" y="37490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DESC 难对话话术结构卡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37490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19088" y="37490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推进敏感对话四步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058400" y="37490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0168128" y="37490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42062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58368" y="42062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88720" y="42062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298448" y="42062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难对话四问准备表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42062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419088" y="42062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开口前 4 题自检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058400" y="42062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168128" y="42062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模块三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46634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58368" y="46634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188720" y="46634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298448" y="46634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主动要反馈清单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309360" y="46634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6419088" y="46634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向谁 / 问什么 / 何时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058400" y="46634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0168128" y="46634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模块四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48640" y="51206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58368" y="51206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7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188720" y="51206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1298448" y="51206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反馈前 30 秒自检表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309360" y="51206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6419088" y="51206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时机 / 地点 / 意图三问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0058400" y="51206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10168128" y="51206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全程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48640" y="5577840"/>
            <a:ext cx="6400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58368" y="557784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8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188720" y="5577840"/>
            <a:ext cx="51206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1298448" y="5577840"/>
            <a:ext cx="49377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个人 90 天反馈行动计划卡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309360" y="5577840"/>
            <a:ext cx="374904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6419088" y="5577840"/>
            <a:ext cx="356616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学后落地追踪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058400" y="5577840"/>
            <a:ext cx="155448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0168128" y="5577840"/>
            <a:ext cx="13716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模块五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附录 B · 映射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学 → 练 承接映射表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5448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91640" y="1920240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LEARN（知识输入）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PRACTICE（技能演练）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12680" y="1920240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产出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5448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691640" y="2633472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两种面孔 / 评价 vs 事实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真实故事分享 + 投票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7552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12680" y="2633472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顾虑便签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55448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691640" y="3346704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三要素 + 三扇门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模糊批评改写工坊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12680" y="3346704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卡片草稿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55448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691640" y="4059936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AIR 三要素 + 四反应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两两接住反馈对练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12680" y="4059936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AIR 回应要点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55448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691640" y="4773168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DESC + 四问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难对话角色扮演 + 观察打分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87552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0012680" y="4773168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四问准备表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005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55448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691640" y="5486400"/>
            <a:ext cx="39319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主动要反馈模板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38404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写并互改「具体问题」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875520" y="548640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012680" y="5486400"/>
            <a:ext cx="146304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要反馈清单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 dirty="0" err="1">
                <a:solidFill>
                  <a:srgbClr val="5B6B76"/>
                </a:solidFill>
                <a:latin typeface="Microsoft YaHei"/>
                <a:ea typeface="Microsoft YaHei"/>
              </a:rPr>
              <a:t>给予与接受反馈</a:t>
            </a:r>
            <a:r>
              <a:rPr sz="1000" b="0" dirty="0">
                <a:solidFill>
                  <a:srgbClr val="5B6B76"/>
                </a:solidFill>
                <a:latin typeface="Microsoft YaHei"/>
                <a:ea typeface="Microsoft YaHei"/>
              </a:rPr>
              <a:t> · GIVING &amp; RECEIVING FEEDBACK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附录 C · 时间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时间分配（6.5h / 390 min）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9202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01568" y="19202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66960" y="19202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76688" y="19202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分钟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3774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23774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09:00–09:15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3774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01568" y="23774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开场 · 认知重建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66960" y="23774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76688" y="23774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15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8346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8" y="28346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09:15–10:35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28346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401568" y="28346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模块一 给予反馈 SBI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966960" y="28346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76688" y="28346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80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2918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" y="32918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10:35–10:45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32918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401568" y="32918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茶歇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966960" y="32918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76688" y="32918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7490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8368" y="37490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10:45–11:55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91840" y="37490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401568" y="37490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模块二 接受反馈 AIR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66960" y="37490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076688" y="37490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70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42062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8368" y="42062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11:55–13:00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291840" y="42062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401568" y="42062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午休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966960" y="42062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076688" y="42062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65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46634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58368" y="46634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13:00–14:15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291840" y="46634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401568" y="46634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模块三 难对话 DESC+四问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966960" y="46634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076688" y="46634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75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1206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58368" y="51206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14:15–14:25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291840" y="51206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401568" y="51206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茶歇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966960" y="51206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076688" y="51206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55778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58368" y="55778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14:25–15:10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291840" y="55778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3401568" y="55778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模块四 主动要反馈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966960" y="55778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0076688" y="55778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45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48640" y="6035040"/>
            <a:ext cx="274320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58368" y="6035040"/>
            <a:ext cx="256032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1">
                <a:solidFill>
                  <a:srgbClr val="013147"/>
                </a:solidFill>
                <a:latin typeface="Microsoft YaHei"/>
                <a:ea typeface="Microsoft YaHei"/>
              </a:rPr>
              <a:t>15:10–15:55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291840" y="6035040"/>
            <a:ext cx="66751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401568" y="6035040"/>
            <a:ext cx="64922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模块五 整合与行动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966960" y="6035040"/>
            <a:ext cx="1645920" cy="4023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10076688" y="6035040"/>
            <a:ext cx="146304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16242E"/>
                </a:solidFill>
                <a:latin typeface="Microsoft YaHei"/>
                <a:ea typeface="Microsoft YaHei"/>
              </a:rPr>
              <a:t>45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给予与接受反馈 · GIVING &amp; RECEIVING FEEDBACK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2359</Words>
  <Application>Microsoft Office PowerPoint</Application>
  <PresentationFormat>宽屏</PresentationFormat>
  <Paragraphs>658</Paragraphs>
  <Slides>58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2" baseType="lpstr"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jim wang</dc:creator>
  <cp:keywords/>
  <dc:description>generated using python-pptx</dc:description>
  <cp:lastModifiedBy>jim wang</cp:lastModifiedBy>
  <cp:revision>2</cp:revision>
  <dcterms:created xsi:type="dcterms:W3CDTF">2013-01-27T09:14:16Z</dcterms:created>
  <dcterms:modified xsi:type="dcterms:W3CDTF">2026-09-17T12:29:05Z</dcterms:modified>
  <cp:category/>
</cp:coreProperties>
</file>