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开场：今天讲一件事——在责任不清、目标不一致的现实里，怎么用方法和结构，把跨部门的事推成、把向上的事对齐。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导览课程地图：先给全局感。强调模块三和模块五是全天两个重点，练习占比高（36%）。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点明目标动词都是可观测的（诊断/运用/使用/制定）。让学员知道验收标准。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 6 模块逻辑串成一句话。先看清、再横向推、再纵向对齐，顺序不能反。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用一句话给学员定锚，破掉「协同=求人办事」的误解。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把四类卡点一次摆清，后续模块反复回扣。让学员对标自己当下的处境。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开场破冰：两两分享一件「现在正卡着、必须跨部门或向上推进的事」（1分钟/人），召回真实痛点；再共识公约。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提前化解抗拒，让学员带着「这课跟我有关」进入状态。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让学员现在就打分，写「我最想推成的那件事」。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模块一目标：让学员意识到「协同推不动多半不是流程问题」，学会三层归因，并用 PULSE 五问给自己的事做一次体检。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现场举手：最近一次卡在别人部门的事，你是推进的人还是被推的人？随机点2-3人说具体场面。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逐行对比。强调归因方向决定行动方式——向外归因只会让人停在原地。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 15 分钟。讲师点评：这四类全不是「流程问题」，是今天的四个靶心。让每组把事件对应到四类卡点。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把破冰产出收敛成四类，写在白板上；后文模块逐个击破。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三层归因是本模块核心。最容易被忽略的是根层——能力问题常被误认成流程问题。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PULSE 全天首次出现，后面各模块逐个关掉失分项。让学员给自己那件事逐项打分，找出最低分。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走动观察，挑2-3位靶心不同的学员分享，保证全场覆盖四类卡点。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收尾点题：靶心找到了，接下来看——为什么我明明对事，对方却当成人？进入模块二。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模块二目标：讲清跨部门协作的三个特殊性（无权力/目标异/语言异），给出影响—利益矩阵、冲突模式选择、信任账户三个工具。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现场提问：有没有过「你只是想推进工作，对方却觉得你在指责」的经历？随机点2-3人。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三个特殊性是本课底层逻辑。重点讲「无权力」——这是所有跨部门难题的根源。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让学员列出：对那件卡着的事，自己手上握有哪几种影响？哪种最弱？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让学员写下 3-5 个相关方落格。常见错误：把力气花在「影响低利益低」的人身上。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托马-基尔曼是公共学术框架。强调这不是「哪个最好」，是「什么时候用哪个」。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情景小测是模块二亮点。逐题请不同小组说答案，重点点评「该硬却软」与「该绕却顶」两种错配。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讲信任账户，回扣模块一的责任与语言。让学员写出「余额最低」的关键人是谁。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收尾：逻辑看清了，接下来上主模型——怎么把推不动的事，拆成一张能落地的协同推进表？进入模块三。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模块三目标：全天第一个重点模型。给出跨部门推进的结构化六步，重点在「共同目标 + RACI 只有一个 A + 建推进轨道」。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现场提问：你有没有过「会开了好几轮，事却没动」的经历？卡在哪一步？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全天第一个重点模型。强调 B（共同目标）是地基——目标不共同，后面全白搭。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重点讲：共同目标不是「我的目标换个说法」，是真的找到双方都认的那个结果。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回扣模块二的影响—利益矩阵：关键人 = 重点管理格的人。一次直接对话胜过十封转发邮件。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接口三问是实操关键。让学员用自己那件事，现场写下接口三问的答案。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重点讲「异常处理」——把升级规则提前说好，就不是「打小报告」，是流程。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强调「别靠人肉提醒」——轨道建起来，事才不依赖某个人的记性。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常被忽略。强调协同是动态的——目标、人、规则都会变，要定期校准。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重点强调「只有一个 A」。让学员给自己那件事的 3 个动作各定一个 A，检查有没有重复。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逐条讲。让学员现场圈出自己最常踩的一个坑，写一个支撑例子。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分发协同推进表。强调这是全天最重要的产出之一。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走动观察，挑2-3份展示，重点点评「共同目标是否真共同」与「RACI 是否唯一 A」。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收尾：有了推进表，还要有人一直跟——怎么让事有始有终？进入模块四。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模块四目标：给出让协同有始有终的闭环四件套，重点在「确认 + 留痕 + 唯一 Owner + 单线主责 + 升级」。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现场提问：你手上有没有一件「以为在推进、其实已经停了」的事？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四件套（含升级共 5 个要素）。逐项讲解，重点讲确认话术与唯一 Owner。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确认话术是本模块最实用的动作。让学员现场写一条自己那件事的确认消息。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逐行对比。强调「把大家一起跟改成某某负责，能救活一半的协同项目」。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讲「升级」的心态关：很多人怕升级变成打小报告。关键在提前把规则说好 + 带方案。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跟进节奏表把闭环变成可执行的日常动作。强调「跟进度不催人情」的沟通姿态。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逐条讲。让学员圈出自己最常踩的坑，写一个真实例子。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分发闭环跟进表。与协同推进表形成「推进 + 闭环」的完整动作对。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走动观察，挑2-3组展示确认话术，重点看「四要素」与「Owner 唯一性」。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收尾：横向的事能闭环了，最难的一关来了——向上，怎么对齐、怎么争取资源？进入模块五。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模块五目标：全天第二个重点模型。ALIGN 四步解决「汇报没重点」，LADDER 六法解决「资源争取没底气」，重点在做三人演练。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现场提问：你有没有过「汇报完，领导问你到底想说什么」的经历？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全天第二个重点模型。强调 A（结论先行）是整场沟通的地基——结论不清，后面全乱。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让学员把自己那件事，用一句话说出结论，现场念。很多人会发现自己从来没想清楚结论。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SCQA 是 ALIGN 的表达支架。让学员用 SCQA 把刚才的结论包起来，现场改写。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逐法讲解。讲 L（挂业务）时强调「把『我要人』翻译成『这样能帮公司省/赚多少』」。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逐行对比。让学员把刚才那件事，用「业务语言 + 给选项」改写一遍，现场念。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讲透「不是领导抠门，是你没给他批的理由」。回扣模块四的「带方案升级」。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逐条讲。让学员两两互查：你那件事的向上表达，有没有踩这四个坑。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演练用检查表。强调观察员必须给具体建议，不能只说「挺好」。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全天最大演练。走动观察，挑2-3组展示，重点点评「结论先行」与「挂业务」。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收尾：方法都齐了，最后一步是把横向推动和纵向对齐缝成一张 30 天地图。进入模块六。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模块六目标：串起全天模型（协同飞轮），产出 30 天推动计划，做结业承诺与闭环。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收束全天。让学员对照开场自评表，现场做课后自评，看变化。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讲飞轮：横向推动是有复利的。让学员说出自己飞轮最卡的那一环。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关系网图让学员看到自己的推动资源分布。强调「先修最弱的线」。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分发 30 天计划页。强调四个行动都要落到具体的人和事。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走动观察，抽查 2-3 份计划的「可验证性」，避免写成口号。组织伙伴互锁。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组织结业：每人一句话说出第一个动作。营造收束感，这是全天的情绪高点。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结课：留联系方式/后续支持方式，提示手册附件与 30 天计划可继续使用。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701784" y="1129284"/>
            <a:ext cx="1170432" cy="117043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17152" y="644652"/>
            <a:ext cx="2139696" cy="2139696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41664" y="169164"/>
            <a:ext cx="3090672" cy="309067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76688" y="1504188"/>
            <a:ext cx="420624" cy="420624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10312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CROSS-FUNCTIONAL &amp; UPWARD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560320"/>
            <a:ext cx="10881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跨部门协同与向上管理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379476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206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0">
                <a:solidFill>
                  <a:srgbClr val="CFDDD8"/>
                </a:solidFill>
                <a:latin typeface="Microsoft YaHei"/>
                <a:ea typeface="Microsoft YaHei"/>
              </a:rPr>
              <a:t>推得动事 · 对得齐人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52160" y="192024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89320" y="192024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3836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0240" y="2633472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57400" y="2633472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开场与协同认知重构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2160" y="263347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89320" y="263347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先归因，找到靶心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0120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3836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920240" y="3346704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57400" y="3346704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读懂协同的底层逻辑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52160" y="3346704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89320" y="3346704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影响·利益·冲突·信任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60120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3836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059936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059936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BRIDGE 协同六步⭐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852160" y="4059936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89320" y="4059936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把推不动的事拆成一张表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0120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3836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20240" y="4773168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057400" y="4773168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CLOSE 闭环四件套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852160" y="4773168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89320" y="4773168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让协同有始有终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60120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3836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20240" y="548640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057400" y="548640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ALIGN + LADDER⭐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852160" y="548640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89320" y="548640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向上对齐与争取资源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60120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73836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920240" y="6199632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57400" y="6199632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整合与 30 天计划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852160" y="619963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989320" y="619963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缝成一张推动地图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601200" y="619963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38360" y="619963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三条主线：看清协同（一~二）→ 横向推动（三~四）→ 纵向对齐与闭环（五~六）。核心洞察：协同推不动，多半不是流程问题，是责任和语言问题。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5256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8972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诊断一次跨部门协同卡壳，说清它是哪类问题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6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BRIDGE 协同六步，把推不动的事项拆成协同推进表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5256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8972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 RACI 责任矩阵，划清谁主责、谁配合、谁审批、谁知情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52560" y="405993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89720" y="405993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ALIGN 向上对齐四步，把汇报没重点改成结构化表达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052560" y="4773168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89720" y="4773168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 LADDER 资源争取六法，用业务语言替代苦劳叙事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052560" y="548640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189720" y="548640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0160" y="6199632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417320" y="6199632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制定一份 30 天横向推动 + 纵向对齐计划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052560" y="619963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89720" y="619963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6 条也是课前/课后自评的维度，结课用同表对比。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看清协同 → 横向推动 → 纵向对齐与闭环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看清协同（归因·底层逻辑：模块一~二）→ 横向推动（BRIDGE 六步·CLOSE 闭环：模块三~四）→ 纵向对齐（ALIGN·LADDER·30 天计划：模块五~六）。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核心洞察：协同推不动，表面是流程问题，背后往往是管理语言不统一、责任边界不清晰、管理者推动能力不足。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一分钟说清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这门课，到底讲什么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一句话：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不是教你「搞关系」「搞定人」——那是人情牌，不是协同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教你在责任不清、目标不一致的现实里，用方法和结构把事推成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为什么值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你一个人再能干，也干不成需要别人配合的事；会协同的人，产出上限完全不同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边界：协同不是「求人帮忙」，是「让别人有理由和你一起把事做成」。分清了这一点，后面所有方法才有立足点。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四类卡点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跨部门推不动，最常见的四种卡法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责任不清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这事到底谁负责？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谁都能推，谁都不担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目标不一致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我要的和他要的不一样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各说各的 KPI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语言不统一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我说 A 他理解成 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鸡同鸭讲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缺少闭环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推着推着没人跟了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事自动消失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四类卡点全都不是「流程问题」——是今天的四个靶心。让学员现场判断自己最常遇到哪一类。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学习公约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先约法三章，练习场才安全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今天这个场域，我们这么玩：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只谈真的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讲你手头真实卡着的事、真实的相关方，不讲虚构案例，效果翻倍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动手练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六个模块八个练习环节，别只听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带走一个行动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结课每人带走「一份 30 天计划 + 一张协同推进表 + 一次向上对齐」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伙伴同行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结课互锁，30 天后互查「你的第一个动作做了没」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开场话术：「今天这门课不讲怎么搞定人，讲怎么用结构把事推成。接下来大部分时间在练。」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三个高频疑问，先回应掉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① 我人微言轻，凭什么让别人部门配合我？——靠的不是权力，是影响（模块二）。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② 每次沟通都像鸡同鸭讲，怎么破？——先把语言翻译成对方听得懂的（模块二·三）。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③ 领导总说「这不是我要听的重点」，怎么讲？——用 ALIGN 结论先行 + 给选项（模块五）。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72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72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PRE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先标起点，结课看变化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508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课前自评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6112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9828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课后自评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 诊断协同卡壳属于哪类问题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9828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 用 BRIDGE 六步拆出协同推进表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2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9828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 用 RACI 划清责任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2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9828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 用 ALIGN 四步结构化向上表达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508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61120" y="4773168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98280" y="4773168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 用 LADDER 六法争取资源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5508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61120" y="548640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98280" y="548640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 制定 30 天协同推动计划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17920" y="619963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619963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961120" y="619963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98280" y="619963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夹在手册首页；结课用同表再测一次，做前后对比。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开场与协同认知重构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先归因——看清推不动到底卡在哪，找到你的靶心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72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72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「这事真的推不动」——先别急着怪流程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你最近一次卡在别人部门，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到底是什么卡住了？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一件事推不动，绝大多数人第一反应是「流程有问题」「制度不到位」「他部门不配合」。但真正把事推成的人，往往不是抱怨流程，而是换了一套打法。今天不讲搞关系，讲怎么用结构把事推成。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 / 72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抱怨流程 VS 换套打法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M01 · 核心对比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抱怨　推不动的人（归因向外）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「流程有问题，要改制度」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「他们部门就是不配合」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「我催了，没用」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结果：卡点还在，事没动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打法　推得成的人（归因向内+用结构）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先问：卡在责任、目标、语言还是闭环？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先找对方的目标，再找共同点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把事拆成谁做什么、何时、怎么跟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结果：事一点点往前挪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破冰活动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那堵墙，到底是谁砌的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讲讲你那件事——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谁砌了那堵墙？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两人一组，各讲 3 分钟「一次跨部门推进失败的经过」，只讲事实不讲情绪；讲完共同讨论：卡住的到底是流程、人、目标，还是没人跟到底。全场收敛成四类卡点：责任不清 / 目标不一致 / 语言不统一 / 缺少闭环。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13 / 72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破冰归纳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那堵墙，是这四种砖砌的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责任不清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没人说得清谁负责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谁都能推，谁都不担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目标不一致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两边 KPI 不一样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各说各的话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语言不统一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同一件事两个说法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鸡同鸭讲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缺少闭环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推着推着没人跟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事自动消失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四类卡点 = 今天四个靶心。让学员圈出自己那件事最像哪一类，写下具体是哪堵墙。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归因三层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协同问题，要往深处看三层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层次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2084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真因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78240" y="1920240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15400" y="1920240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破解方向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表层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1168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14884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流程慢、会开不完、邮件来回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2084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环节冗长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778240" y="2633472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15400" y="2633472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优化流程（治标）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中层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01168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14884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责任不清、目标不一致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2084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边界模糊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78240" y="3346704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15400" y="3346704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划清 RACI（治本）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根层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01168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4884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语言不统一、推动能力不足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8368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2084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能力缺口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778240" y="4059936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915400" y="4059936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本课主攻（治根）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一句话：协同问题，表面是流程问题，背后往往是管理语言不统一、责任边界不清晰、管理者推动能力不足。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PULSE 五问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给你的协同，做一次体检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914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字母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63040" y="1920240"/>
            <a:ext cx="7955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00200" y="1920240"/>
            <a:ext cx="7680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183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554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打分（1-5）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914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63040" y="2633472"/>
            <a:ext cx="7955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00200" y="2633472"/>
            <a:ext cx="7680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riority —— 这事在对方部门的目标里，排第几？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183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554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914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U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463040" y="3346704"/>
            <a:ext cx="7955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600200" y="3346704"/>
            <a:ext cx="7680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nderstanding —— 对方真的理解「为什么要做」吗？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183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554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914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63040" y="4059936"/>
            <a:ext cx="7955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600200" y="4059936"/>
            <a:ext cx="7680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anguage —— 你们说的是同一套「管理语言」吗？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183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554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____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914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463040" y="4773168"/>
            <a:ext cx="7955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600200" y="4773168"/>
            <a:ext cx="7680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ystem —— 有没有明确的规则、节点、交接方式？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4183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554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____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914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463040" y="5486400"/>
            <a:ext cx="7955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600200" y="5486400"/>
            <a:ext cx="7680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xecution —— 有没有人在跟、在推、在闭环？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41832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55548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____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诊断口诀：PULSE 五问 = 优先级 + 理解度 + 共同语言 + 系统规则 + 执行闭环。最低分 = 病灶，就是你今天的靶心。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我的协同体检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选你开头写下那件「现在正卡着的事」，用 PULSE 五问逐项打分（1-5），找出最低分那一项——那就是病灶。写下：① 最低分是哪一项 ② 一个能支撑这个分数的具体现象 ③ 一句话：这件事卡在「______（责任/目标/语言/系统/闭环）」。两人交换互评。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12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 PULSE 体检 + 明确的病灶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打分要诚实，别都打 3 分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现象要具体到时间/人/事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班型偏静时：可先写后说，再两两交换看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找不到跨部门的事：用「跨团队/跨小组/向上推进」的事替代，模型通用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协同推不动，多半不是流程问题，是责任和语言问题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学会了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先归因，再动手——用三层归因别在表层打转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PULSE 是第一把体检尺，找出最低分就找到靶心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评估证据：学员能否说清自己那件事卡在哪一层、PULSE 哪项最低。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读懂协同的底层逻辑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为什么「我明明是对事，对方却当成人」？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19 / 72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19 / 72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「对事不对人」，怎么就成了得罪人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你说的是事，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对方听到的是人。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你要推一个跨部门的事，自认为「对事不对人」，对方却回你：「你什么意思？你这是说我部门不作为？」问题不在你的动机，在于跨部门协作和部门内带队，是两套完全不同的游戏规则。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20 / 72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三个特殊性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跨部门协作，和带队是三套规则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不同点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776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后果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920240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6760" y="1920240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你的对策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8016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1732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无直接汇报关系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3776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7492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只能影响，不能命令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0" y="2633472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2633472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靠影响，不靠权力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28016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41732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目标不同（KPI 不同）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93776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7492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各说各的指标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3346704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66760" y="3346704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先找「共同利益」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语言不同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93776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7492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你讲你的，他讲他的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29600" y="4059936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66760" y="4059936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先翻译成对方听得懂的话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本质：在没有权力的地方，用影响把别人的目标，和你的目标，绑在一起。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核心概念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你没有权力，但你有很多「影响」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没有汇报关系，靠什么推动？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专业影响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你的方案、数据、判断，让对方觉得你靠谱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关系影响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平时攒下的信用，关键时刻能借力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互惠影响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你能帮到对方的地方，就是你的筹码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规则影响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公司目标、上级指令、流程制度，都是可借的势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一句话：权力是别人给的，影响是自己攒的。跨部门推事，本质是「影响力管理」。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影响—利益矩阵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相关方分析：别平均用力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62763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27632" y="1947672"/>
            <a:ext cx="4745736" cy="45720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73736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重点管理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564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影响高·利益高：深度协作、高频沟通、一起定方案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763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27632" y="4096512"/>
            <a:ext cx="4745736" cy="4572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73736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保持满意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564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影响高·利益低：及时响应，别在关键处添麻烦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1967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19672" y="1947672"/>
            <a:ext cx="4745736" cy="45720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保持告知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768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影响低·利益高：定期同步，维持好感与支持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1967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19672" y="4096512"/>
            <a:ext cx="4745736" cy="45720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最小投入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768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影响低·利益低：例行通报即可，不必过度投入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" y="3840480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影响高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" y="1828800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影响低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6263640"/>
            <a:ext cx="9784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← 利益低　　　　　　利益高 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4406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最大价值：让你停止「平均用力」。问自己——我过去花力气最多的那个人，是在「重点管理」格吗？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冲突模式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托马斯-基尔曼：五种冲突处理方式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特征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0" y="192024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20840" y="192024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什么时候用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竞争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774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146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我赢你输，坚持到底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0" y="2633472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0840" y="2633472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事关重大、紧急、必须定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回避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774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我先撤，不碰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0" y="3346704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20840" y="3346704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事不重要、或需冷静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迁就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3774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5146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我让，你说了算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80" y="4059936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20840" y="4059936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关系重要、事不重要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妥协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37744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各让一步，快速了结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83680" y="4773168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20840" y="4773168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时间紧、要临时方案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协作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377440" y="548640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514600" y="548640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一起找双赢方案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583680" y="548640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720840" y="548640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事重要、关系也重要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判断法：事的重要性 × 关系的重要性。没有绝对正确的模式，只有匹配处境的正确选择——警惕「错配模式」（该硬却软、该绕却顶）。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冲突模式四选一情景小测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四个真实情景，每个选你实际会用的模式（A 竞争 / B 回避 / C 迁就 / D 协作），并说明理由。情景：① 对方压了你的审批两周 → ② 对方公开质疑你的方案 → ③ 老同事不给数据、下周就是死线 → ④ 上级要你让一步（你已答应合作方）。小组讨论 3 分钟后统一答案，讲师点评「错配模式」。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四道情景的判断 + 我的常踩错配模式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先想「事重要还是关系重要」再选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没有标准答案，只有匹配处境的选择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重点记录：我最常踩的错配模式是：______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时间紧时：只做 2、4 两题（最能体现错配）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信任账户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平时不存钱，急时取不到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把协同关系当成银行账户：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存钱（日常）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准点回复、说到做到、主动帮忙、分功劳给别人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取钱（关键时刻）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要资源、要配合、要升级支持——那是在取款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关键规律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平时不存钱，急时取不到；余额为负，连开口都难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行动：今天回去，给「余额最低」的关键人存一次钱——一个小帮忙、一次主动同步、一句感谢，都算。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跨部门靠影响不靠命令——你有很多影响，只是没用起来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学会了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先分析影响—利益，再决定投入——别平均用力；冲突模式要「匹配处境」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信任要提前存——今天回去，给余额最低的关键人存一次钱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评估证据：学员能否说出自己那件事的关键相关方落格与最弱的影响来源。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BRIDGE 协同六步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把「推不动的事」，拆成一张能落地的协同推进表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核心模型 ⭐ · 75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28 / 72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28 / 72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会开了三次，事还在原地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不是推不动，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是没有结构。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一个跨部门项目，开了三次会、定了三轮，进度还是零。不是推动能力不行，是缺一套结构——把「要推的事」从模糊愿望，变成一张谁看都知道自己该干什么的表。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29 / 72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BRIDGE 六步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跨部门协同，六步走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58496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B 立共同目标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找双方都认的共同结果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61032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444496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444496" y="2331720"/>
            <a:ext cx="1584960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44496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 定对的人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0800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找到真正的关键人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40352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0352" y="2331720"/>
            <a:ext cx="158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40352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I 划清接口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6656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谁做什么、交接标准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36208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36208" y="2331720"/>
            <a:ext cx="1584960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36208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 立协作规则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节奏/节点/沟通/异常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132064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32064" y="2331720"/>
            <a:ext cx="158496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32064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 建推进轨道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8368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有 Owner、有节点、有看板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744456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10027920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027920" y="2331720"/>
            <a:ext cx="1584960" cy="56692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027920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E 持续演进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74224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每轮复盘，动态调整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口诀：先立共同目标（B）→ 找关键人（R）→ 划清接口（I）→ 立协作规则（D）→ 建推进轨道（G）→ 持续演进（E）。跳过 B 直接派活，就是典型的「各推各的」翻车。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BRIDGE 第 1 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B · Build goal 立共同目标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把目标从「我的」变「我们的」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别一上来就讲你要什么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问：我们俩「都要」的那件事是什么？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把目标写成一句双方都认的话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「这事对我们俩都有好处——你关心的是交付准时率，我关心的是上线节奏，其实我们都要的是『这个项目别在最后一周爆雷』。这一点我们能一起保。」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常见陷阱：只谈自己的目标，对方自然觉得「这是我帮你干活」。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BRIDGE 第 2 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R · Right people 定对的人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找到真正的「关键人」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别一直催接口人、执行层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找「高影响 + 高利益」的人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争取一次直接对话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「这件事最后是张总拍板，我一直在催小李，其实该找张总聊 10 分钟——他关心的是预算控制，我可以说清这件事怎么帮他省预算。」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常见陷阱：只找接口人，不找关键人，等于一直敲边鼓。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BRIDGE 第 3 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I · Interface 划清接口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明确谁做什么、怎么交接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接口三问：谁做什么？交付标准？怎么交接？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把「到时候再说」提前说清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写下来，别只口头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「我们这样定：数据由你们出，格式按这个模板；我们负责分析，出结果后当天同步给你确认；交接一律走这个共享文档，别私下微信发。」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常见陷阱：只谈交期，不谈标准——交来的东西不合格，返工更费时。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BRIDGE 第 4 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 · Deal rules 立协作规则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把规则说在前面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节奏：多久同步一次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节点：关键交付与检查点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沟通方式：用哪个渠道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异常处理：超时怎么办、找谁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「我们约定：每周三同步一次进度，用这个群；如果谁超过约定节点 2 天没动，直接找对方负责人，不用不好意思——这不是告状，是让事别停。」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常见陷阱：出了问题才升级，憋到爆雷，错过最佳干预时机。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BRIDGE 第 5 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 · Go-track 建推进轨道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让事自己往前走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有 Owner：每件事有一个人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有节点：什么时候要什么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有看板：进度一眼可见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「我们建一张共享看板，每件事一行：谁负责、什么节点、什么状态。谁都不用催——打开看板就知道现在卡在哪。」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常见陷阱：靠人肉提醒，推一次动一下，没人提醒就停。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72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BRIDGE 第 6 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 · Evolve 持续演进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每轮复盘，动态调整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目标还一致吗？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规则要调吗？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人要换吗？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把复盘固定成机制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「每两周我们花 10 分钟过一遍：目标有没有变、规则卡不卡、要不要换人。别让三个月前的安排，绑死现在的我们。」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常见陷阱：一次定好就再也不动，环境变了，规则还停在原地。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RACI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责任矩阵：谁主责、谁配合、谁审批、谁知情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914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字母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630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002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20640" y="1920240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57800" y="1920240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说明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914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630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002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esponsible 执行者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2633472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57800" y="2633472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真正干活的人，可以有多个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914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4630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6002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ccountable 主责人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20640" y="3346704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57800" y="3346704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最终负责的人，只能有一个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914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630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6002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onsulted 需咨询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20640" y="4059936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57800" y="4059936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做决定前要问的人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914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640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46304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60020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nformed 需知会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120640" y="4773168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57800" y="4773168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做完要告知的人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铁律：每件事，有且只有一个 A。A 多了 = 没人负责。RACI 是公共管理框架，全课最实用的一张表。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常见误区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协同推进的四个坑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只谈交期，不谈标准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「下周五给我」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交来不合格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只找接口人，不找关键人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一直催执行层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白费劲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定了规则，没人跟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规则写在文档里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形同虚设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出了问题才升级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憋到爆雷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错过干预时机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四个坑分别对应 BRIDGE 的 I、R、G、D 四步。让学员圈出自己最常踩的一个。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协同推进表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 BRIDGE 六步落到一张表上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BRIDGE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0" y="1920240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23560" y="1920240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你的答案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B 共同目标（一句话）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0" y="2633472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23560" y="2633472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关键人是谁（1-2 个）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0" y="3346704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23560" y="3346704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I 接口：谁做什么 / 交付标准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0" y="4059936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23560" y="4059936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D 协作规则：节奏 / 节点 / 异常处理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0" y="4773168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23560" y="4773168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548640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 推进轨道：Owner / 节点 / 看板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0" y="5486400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23560" y="5486400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619963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619963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 复盘机制：多久一次 / 问什么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400" y="6199632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23560" y="6199632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工具页与学员手册附件一致，现场填写。写完用小组互评三问检查：目标真「共同」吗？每件事只有一个 A 吗？有没有人在跟？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我的一张协同推进表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用你那件卡着的事，逐项填写「协同推进表」的 BRIDGE 六步。个人填写 12 分钟，然后在小组内互评 7 分钟：① 共同目标真「共同」吗？② 每件事只有一个 A 吗？③ 有没有人在跟？最后收敛 3 分钟，各改写一处。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22 min（个人 12 + 小组 7 + 收敛 3）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一张完整的协同推进表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B 的共同目标要双方都认，不能是你的目标换说法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I 的交付标准要具体到「什么样算合格」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D 一定要写「异常处理」：超时找谁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小组互评严格用三问检查，别只夸不讲问题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不是推不动，是没有结构——把事拆成一张表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拿到了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BRIDGE 六步：立共同目标 → 定对的人 → 划清接口 → 立规则 → 建轨道 → 持续演进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用上了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RACI 铁律：每件事只有一个 A；没有轨道的协同，一定会停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评估证据：学员能否交出一张含共同目标、关键人、接口、规则、轨道、复盘的推进表。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CLOSE 闭环四件套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协同最怕的不是推不动，是「推着推着没人跟了」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模型 + 活动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42 / 72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42 / 72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「我以为你会跟的」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最怕的不是推不动，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是没人跟了你还以为在推进。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会上都说「没问题」，一周后——「我以为你会跟的」「我以为你会做的」。两个人都在「以为」，事就自动消失了。协同最怕的不是推不动，是推着推着没人跟了，而你还以为在推进。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43 / 72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CLOSE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让协同有始有终的五件套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9476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核心动作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9536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防的是什么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C onfirm 确认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9476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会后 24h 内书面确认「谁、做什么、何时」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9536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记忆偏差、会后失忆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L og 留痕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9476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关键决定留书面记录，可追溯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9536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3252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口说无凭、事后扯皮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O wn 归属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5760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9476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每个动作明确唯一 Owner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3252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责任真空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ingle-thread 单线主责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65760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9476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一个事项一条线，避免多头指挥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9536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3252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指令打架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 scalate 升级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657600" y="548640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794760" y="548640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卡住超时，按规则升级，不背锅不硬扛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548640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32520" y="548640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无限拖延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口诀：闭环 = 确认 + 留痕 + 归属 + 单线 + 升级。其中最容易漏的是 C（确认）和 O（唯一 Owner）。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确认话术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C · Confirm：会后 24 小时定音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确认模板（可直接抄）：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写法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「今天会议确认：① 张三周五前完成数据准备；② 李四下周三前出初稿；③ 卡点直接找我。」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关键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谁 + 做什么 + 什么时候 + 卡了找谁，四要素齐全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口头共识靠不住；写下来，是给所有人一份「共同记忆」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留痕 ≠ 不信任，是团队共同记忆。会开完 24 小时内发出，效果最好。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OUT 与 SINGLE-THREAD：为什么只有一个出口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M04 · 核心对比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多头　❌ 大家一起跟（等于没人跟）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「这个大家都盯一下」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群里谁都能发指令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出了问题互相看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结果：责任真空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单线　✅ 唯一 Owner + 单线主责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「这件事张三负责，最终结果找他」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指令出口只有一个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卡了直接找对接口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结果：事有人担、指令不打架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升级话术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 · Escalate：升级不是告状，是求助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带着方案升级（模板）：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说什么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「这事卡在 X 部门审批，已超约定 3 天；我试过 A、B 两种方式；现在影响下周三节点。」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要什么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「建议你出面协调，或者指示我换路径。」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原则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升级要带方案、讲影响、给建议，不甩锅、不硬扛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升级不是小报告。提前把升级规则说好（模块三 D 步骤），到时按规则走，就不是「打小报告」。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跟进节奏表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什么时候，跟什么，跟到谁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280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05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节点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596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跟什么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8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跟到谁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192024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192024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方式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78408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2124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频率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33472"/>
            <a:ext cx="1280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2633472"/>
            <a:ext cx="1005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启动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6596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目标/分工确认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204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全体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263347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263347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会议+邮件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78408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2124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 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3346704"/>
            <a:ext cx="1280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3346704"/>
            <a:ext cx="1005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中期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96596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进度/风险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75488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9204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各 Owner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15200" y="3346704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52360" y="3346704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群+看板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78408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2124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4059936"/>
            <a:ext cx="1280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4059936"/>
            <a:ext cx="1005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变更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96596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变更影响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754880" y="405993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92040" y="405993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关键人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15200" y="4059936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52360" y="4059936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邮件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78408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92124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即时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4773168"/>
            <a:ext cx="1280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4773168"/>
            <a:ext cx="1005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收尾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82880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96596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交付验收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754880" y="4773168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892040" y="4773168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交付方+接收方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315200" y="4773168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452360" y="4773168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书面确认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78408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92124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 次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三原则：跟进说进度不催人情 / 例外即时升级 / 结果回执双向确认。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常见误区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协同闭环的四个坑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会开完就散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没人确认、没人跟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事自动消失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只口头不留痕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「我记得他说……」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事后扯皮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多头指挥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谁都在发指令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执行者无所适从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卡住自己硬扛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憋到最后爆雷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错过时机、自己背锅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四个坑分别对应 CLOSE 的 C、L、S、E。让学员圈出自己最常踩的一个。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闭环跟进表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为你的那件事，设计一次闭环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CLOSE 要素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0" y="1920240"/>
            <a:ext cx="5943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06440" y="1920240"/>
            <a:ext cx="5669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你的设计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C 确认：会怎么确认？什么时候？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0" y="2633472"/>
            <a:ext cx="5943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06440" y="2633472"/>
            <a:ext cx="5669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L 留痕：留什么？留哪里？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0" y="3346704"/>
            <a:ext cx="5943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06440" y="3346704"/>
            <a:ext cx="5669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O 归属：每个动作的 Owner 是谁？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0" y="4059936"/>
            <a:ext cx="5943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06440" y="4059936"/>
            <a:ext cx="5669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单线：唯一对接口是谁？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0" y="4773168"/>
            <a:ext cx="5943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806440" y="4773168"/>
            <a:ext cx="5669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548640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 升级：什么情况升级？升给谁？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0" y="5486400"/>
            <a:ext cx="5943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06440" y="5486400"/>
            <a:ext cx="5669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工具页与学员手册附件一致，现场填写；与模块三的协同推进表配套使用。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设计一次闭环跟进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用你的事，设计一次闭环跟进：① 写出会后确认消息（谁+做什么+何时+卡了找谁）② 指定每个动作的唯一 Owner ③ 定单线对接口 ④ 写明升级条件与对象。两人一组演练 5 分钟：A 念确认消息，B 故意提「我记得不是这么说的」，练 A 如何用书面确认化解记忆偏差。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14 min（个人 7 + 演练 5 + 收敛 2）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一份闭环跟进表 + 一段确认话术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确认消息四要素齐全：谁/做什么/何时/卡了找谁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Owner 必须唯一，不能写「大家一起」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升级条件写具体：超时几天、影响什么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时间紧时：只做确认消息 + 唯一 Owner 两项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72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协同最怕的不是推不动，是「没人跟了你还以为在推进」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拿到了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CLOSE 五件套：确认、留痕、归属、单线、升级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用上了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每件事只有一个 Owner；卡住了按规则升级，别硬扛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评估证据：学员能否交出一份含确认话术与唯一 Owner 的闭环跟进表。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ALIGN 向上对齐四步 + LADDER 资源争取六法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向上管理不是讨好，是让上级更容易做决定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核心模型 ⭐ · 75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53 / 72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53 / 72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「所以呢？你到底想让我干什么？」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准备了一堆，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领导只要一句结论。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场面一：你准备了 20 页 PPT，领导听 5 分钟就问「所以呢？你到底想让我干什么？」。场面二：你申请加人，讲了一堆辛苦，领导回「这跟我们的业绩目标有什么关系？」向上管理的本质，不是讨好，是让上级更容易做决定。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54 / 72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ALIGN 四步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向上对齐，四步走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2532888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 结论先行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第一句就给结论/请求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08960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92424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2424" y="2331720"/>
            <a:ext cx="2532888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2424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L 分层结构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结论→论据→细节，按需下钻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36208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36208" y="2331720"/>
            <a:ext cx="2532888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8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I 给出选项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2-3 个方案 + 你的建议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96528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79992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9992" y="2331720"/>
            <a:ext cx="2532888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79992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 对齐目标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把请求挂到上级/公司目标上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口诀：先给结论（A）→ 再分层展开（L）→ 给出选项（I）→ 挂上目标（G）。核心是 A：领导时间宝贵，第一句就说清「我要什么」。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关键要点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怎么才算「结论先行」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检验标准：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自测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如果你只能说一句话，你会说哪句？——那句就是结论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反面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「我先介绍一下背景……」——领导已经在看手机了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正面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「我建议把交付期延后一周，理由是……」「我需要 1 名测试，因为……」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结论先行不是「不铺垫」，是「先给答案，再给理由」。领导可以随时叫停下钻，也可以只听结论就拍板。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SCQA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结构化表达：把话说进领导心里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字母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7760" y="1920240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1920240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怎么说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ituation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37760" y="2633472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74920" y="2633472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我们现在的状况是……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C omplication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冲突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937760" y="3346704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74920" y="3346704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但是遇到了……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Q uestion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疑问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937760" y="4059936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74920" y="4059936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问题就变成了……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nswer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937760" y="4773168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74920" y="4773168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我的方案是……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示例：S（原计划 6 周）→ C（客户要 4 周，还夹大促）→ Q（怎么 4 周内不牺牲稳定性交付？）→ A（砍两个非核心功能 + 申请 1 名临时测试）。SCQA 是公共结构，与 ALIGN 配合使用。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LADDER 六法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资源争取：用业务语言换真金白银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608076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6080760"/>
            <a:ext cx="1737360" cy="713232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608076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L ink 挂业务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613562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把请求翻译成对方的业务指标语言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25880" y="525780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325880" y="5257800"/>
            <a:ext cx="1737360" cy="713232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63040" y="525780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 sk 说具体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531266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要什么、要多少、什么时候要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44348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828800" y="4434840"/>
            <a:ext cx="173736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65960" y="443484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 ata 用数据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40" y="448970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用投入产出证明，不用苦劳叙事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31720" y="361188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331720" y="3611880"/>
            <a:ext cx="1737360" cy="713232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68880" y="361188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 eliver 谈交换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1960" y="366674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我能给你什么（互换资源）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278892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834640" y="2788920"/>
            <a:ext cx="1737360" cy="713232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971800" y="278892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E scalate 会升级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284378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该升级时升级，但不是告状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337560" y="196596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337560" y="1965960"/>
            <a:ext cx="1737360" cy="713232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474720" y="196596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 eciprocate 懂回馈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57800" y="202082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拿到资源后及时反馈成果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9494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一句话：用业务语言，换真金白银。R（回馈）与模块二「信任账户」呼应——拿到资源有回音，下次才更好谈。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同一次申请，两种提法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M05 · 核心对比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苦劳　❌ 苦劳叙事（领导无感）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「我们最近真的特别忙。」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「大家都加班很久了。」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「这个活太难了，人手不够。」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结果：领导点头同情，但没有动作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业务　✅ 业务语言 + 给选项（能推动）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「加 1 人，能让上线准时率从 80% 提到 95%。」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「方案 A 加人，方案 B 砍范围，我建议 A。」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「这季度省的返工成本，够覆盖这个人。」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结果：领导做选择题，当场能拍板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一次向上争取：从「诉苦」到「被批」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一位管理者要向 VP 申请增加 1 名测试工程师。第一次，他讲了一堆辛苦和难处，VP 说「再看看，先克服一下」。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反例：只讲困难不讲方案，只讲苦劳不讲产出——VP 听完没有理由批，因为「不加人也行，忍忍就过」。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正解：第二次用 LADDER——挂业务（准时率从 80%→95%）→ 说具体（1 人，Q3 到位）→ 用数据（省下的返工成本覆盖人力）→ 给选项（加人或砍范围，建议加人）。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结果对比：当场获批。不是领导抠门，是你没给他批的理由。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这个案例串起 ALIGN（结论+选项）与 LADDER（挂业务+数据）的完整运用，是本模块示范样板。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72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常见误区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向上表达的四个坑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只讲困难，不讲方案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「这事很难办」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领导无感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只讲苦劳，不讲产出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「我们好辛苦」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拿不到资源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只抛问题，不给选项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「你看着办」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把球踢回去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要完资源，没有回声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招了人没下文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下次难开口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四个坑分别对应 ALIGN·给选项、LADDER·用数据、ALIGN·给出选项、LADDER·懂回馈。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72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CHECKLIST · 观察员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向上争取演练 · 检查表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检查项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0" y="192024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81160" y="192024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做到了吗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结论先行了吗？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0" y="263347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81160" y="263347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给选项了吗（含你的建议）？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0" y="3346704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81160" y="3346704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挂业务目标了吗？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0" y="4059936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81160" y="4059936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用数据了吗？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0" y="4773168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81160" y="4773168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548640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对齐上级目标了吗？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0" y="548640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81160" y="548640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□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619963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619963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承诺回馈了吗？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144000" y="619963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81160" y="619963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□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观察员逐项打勾并给具体建议；演练后当场反馈，是提升最快的方式。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一次向上争取的演练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三人一组：A 演管理者、B 演上级、C 演观察员。场景三选一：① 争取加人 ② 争取预算 ③ 争取方向支持。准备 4 分钟（用 ALIGN + LADDER 设计）→ 第一轮 5 分钟 → 观察员反馈 3 分钟 → 换角第二轮 5 分钟 → 全班收敛 8 分钟。观察员按检查表逐项打勾。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一次向上争取的完整脚本 + 观察员反馈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第一句必须给结论/请求，不能铺垫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必须给 2-3 个选项 + 你的建议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用数据或业务语言替代苦劳叙事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时间紧时：砍掉第二轮换角，只做一轮并加大反馈密度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向上管理的本质，是让上级更容易做决定——不是讨好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拿到了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ALIGN 四步 + SCQA：结论先行、给选项、对齐目标；LADDER 六法：用业务语言换资源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避开了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四个坑（只讲困难/只讲苦劳/只抛问题/没有回声）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评估证据：学员能否用 ALIGN + LADDER 完成一次结构化的向上争取。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整合与 30 天协同推动计划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让横向有推动力，让纵向有影响力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整合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65 / 72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65 / 72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REVIEW · 全课回顾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三条主线，六个模块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8308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一句话带走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模型/工具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8308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协同推不动，多半是责任和语言问题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三层归因 / PULSE 五问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78308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靠影响不靠命令，先分析人再决定投入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影响—利益矩阵 / 冲突模式 / 信任账户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64592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78308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先找共同目标，再用 RACI 分清楚，最后建轨道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BRIDGE 六步 / RACI / 协同推进表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645920" y="4773168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783080" y="4773168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闭环 = 确认 + 留痕 + 有人跟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66560" y="4773168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03720" y="4773168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CLOSE 五件套 / 跟进节奏表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645920" y="548640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783080" y="548640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向上管理的本质，是让上级更容易做决定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66560" y="548640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03720" y="548640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ALIGN 四步 / SCQA / LADDER 六法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645920" y="619963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783080" y="619963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把方法缝成一张 30 天推动地图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766560" y="619963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903720" y="619963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协同飞轮 / 30 天计划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与开场「课程地图」首尾呼应。核心洞察：从「我推不动」，到「我可以怎么推」。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协同飞轮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推动力，是个越转越快的循环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2178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2178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看清关系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读懂人和利益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50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922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立共同目标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922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找到双方都要的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建闭环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确认留痕有人跟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0446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5018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拿到资源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8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向上对齐争取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飞轮逻辑：看清关系 → 立共同目标 → 建闭环 → 拿到资源 → 复盘沉淀 →（回到看清关系）。核心洞察：越推动越有信用，越有信用越容易推动。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我的协同关系网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画一张协同关系网：中间是你，周围 5-8 个纵横关键关系人（横向部门 + 纵向上级）；每条连线标信任状态（🟢好 / 🟡中 / 🔴弱）；在最弱的那条线旁写「最该补的一环」。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一张协同关系网 + 最该补的一环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纵横都要有：只有横向不算完整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信任状态要诚实标注，别都打🟢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先修最弱的线，回报率最高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找不到人：就写「最需要打通的那个部门/那个人」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30 天计划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30 天协同推动计划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0916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工具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2396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一次协同体检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0916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PULSE 五问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8680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2396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 1 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一张协同推进表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916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BRIDGE + RACI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8680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2396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 1-2 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一次闭环跟进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70916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CLOSE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68680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82396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 2-3 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一次向上对齐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916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ALIGN + LADDER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68680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82396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 3-4 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工具页与学员手册附件一致，现场填写。四个动作全部落到你早就写下的那件真实的事上。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72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 30 天协同推动计划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结合今天所有练习，填写你的 30 天计划：① 协同体检（PULSE，第 1 周）② 协同推进表（BRIDGE+RACI，第 1-2 周）③ 闭环跟进（CLOSE，第 2-3 周）④ 向上对齐（ALIGN+LADDER，第 3-4 周）。个人填写 15 分钟，伙伴互锁 10 分钟，全班收敛 5 分钟。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min（个人 15 + 互锁 10 + 收敛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30 天协同推动计划 + 伙伴互锁承诺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每个动作必须落到具体的人和事、具体时间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结果要能验证（做了什么、什么时候做）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伙伴互锁：互加微信，约定 30 天后互查完成几件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时间紧时：第 4 项可只填关键一步，先保完整闭环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结业承诺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带走一个开始的理由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结课前，请写下并说出：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一个动作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回去后你要做的第一个具体动作是什么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一个时间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什么时候做（不超过 48 小时）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一个对象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涉及哪个部门/哪个人（结合你的关系网）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一个见证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告诉你的伙伴，让他 30 天后问你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闭环话术：「今天讲的所有方法，只有第一个动作做出来，才真正属于你。现在，请写下你的第一个动作。」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3657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>
                <a:solidFill>
                  <a:srgbClr val="FFFFFF"/>
                </a:solidFill>
                <a:latin typeface="Microsoft YaHei"/>
                <a:ea typeface="Microsoft YaHei"/>
              </a:rPr>
              <a:t>从「我推不动」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3657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8DC643"/>
                </a:solidFill>
                <a:latin typeface="Microsoft YaHei"/>
                <a:ea typeface="Microsoft YaHei"/>
              </a:rPr>
              <a:t>到「我可以怎么推」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协同的本质，不是求人，是用自己的专业和结构，让别人愿意和你一起把事做成。注意：署名 Coursemaster 出品。结尾话术：今天讲到这儿，但你手上的那件事还在等你——祝你推得动事，也对得齐人。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72 / 72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跨部门协同与向上管理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72 / 72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